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0"/>
  </p:notesMasterIdLst>
  <p:sldIdLst>
    <p:sldId id="256" r:id="rId2"/>
    <p:sldId id="258" r:id="rId3"/>
    <p:sldId id="257" r:id="rId4"/>
    <p:sldId id="261" r:id="rId5"/>
    <p:sldId id="259" r:id="rId6"/>
    <p:sldId id="260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9144000" cy="6858000" type="screen4x3"/>
  <p:notesSz cx="6858000" cy="9144000"/>
  <p:embeddedFontLst>
    <p:embeddedFont>
      <p:font typeface="02UtsukushiMincho" panose="02000600000000000000" pitchFamily="2" charset="-128"/>
      <p:regular r:id="rId21"/>
    </p:embeddedFont>
    <p:embeddedFont>
      <p:font typeface="맑은 고딕" panose="020B0503020000020004" pitchFamily="50" charset="-127"/>
      <p:regular r:id="rId22"/>
      <p:bold r:id="rId23"/>
    </p:embeddedFont>
    <p:embeddedFont>
      <p:font typeface="Kazesawa Regular" panose="020B0502020203020207" pitchFamily="34" charset="-128"/>
      <p:regular r:id="rId24"/>
    </p:embeddedFont>
    <p:embeddedFont>
      <p:font typeface="나눔명조" panose="02020603020101020101" pitchFamily="18" charset="-127"/>
      <p:regular r:id="rId25"/>
      <p:bold r:id="rId26"/>
    </p:embeddedFont>
    <p:embeddedFont>
      <p:font typeface="MS PGothic" panose="020B0600070205080204" pitchFamily="34" charset="-128"/>
      <p:regular r:id="rId27"/>
    </p:embeddedFont>
    <p:embeddedFont>
      <p:font typeface="Arial Unicode MS" panose="020B0604020202020204" pitchFamily="50" charset="-127"/>
      <p:regular r:id="rId28"/>
    </p:embeddedFont>
    <p:embeddedFont>
      <p:font typeface="나눔명조 ExtraBold" panose="02020603020101020101" pitchFamily="18" charset="-127"/>
      <p:bold r:id="rId29"/>
    </p:embeddedFont>
    <p:embeddedFont>
      <p:font typeface="나눔고딕 ExtraBold" panose="020D0904000000000000" pitchFamily="50" charset="-127"/>
      <p:bold r:id="rId3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C5CC"/>
    <a:srgbClr val="27282C"/>
    <a:srgbClr val="E0E8E8"/>
    <a:srgbClr val="009A9E"/>
    <a:srgbClr val="0066CC"/>
    <a:srgbClr val="577CBD"/>
    <a:srgbClr val="C3D5E7"/>
    <a:srgbClr val="46CCFC"/>
    <a:srgbClr val="E3EAED"/>
    <a:srgbClr val="DBE2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5873" autoAdjust="0"/>
  </p:normalViewPr>
  <p:slideViewPr>
    <p:cSldViewPr showGuides="1">
      <p:cViewPr>
        <p:scale>
          <a:sx n="50" d="100"/>
          <a:sy n="50" d="100"/>
        </p:scale>
        <p:origin x="-552" y="-31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85FFB6-A7A8-4A81-98B2-A7FF5A19BF73}" type="datetimeFigureOut">
              <a:rPr lang="ko-KR" altLang="en-US" smtClean="0"/>
              <a:t>2016-09-08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1557CA-6CD7-4B17-806C-73C2E02EB3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91000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デイリー・パートナー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1557CA-6CD7-4B17-806C-73C2E02EB367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21030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네 번째는 일과 정보의 공유입니다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그룹 서비스가 여기에 해당합니다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그룹 서비스는 그룹별로 일과 관리가 가능하며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그룹원에게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일정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부여를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할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수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있습니다</a:t>
            </a:r>
          </a:p>
          <a:p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또한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통계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그래프로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그룹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달성률의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확인이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용이합니다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1557CA-6CD7-4B17-806C-73C2E02EB367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0734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다섯 번째는 편의성입니다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여기에는 브리핑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자동등록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커멘드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날씨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서비스가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해당됩니다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브리핑 서비스는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지금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해야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할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일정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다음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일정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날씨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등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오늘의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일정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정보를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간략하게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보여줍니다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자동등록 서비스는 자신이 등록한 키워드가 포함된 문자메시지가 오면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이를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체크해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일정이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자동으로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등록됩니다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커맨드 서비스는 페이지 이동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일정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To-do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등록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리스트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확인을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쉽게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할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수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있도록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도와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주는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서비스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입니다</a:t>
            </a:r>
          </a:p>
          <a:p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날씨 서비스는 일과 날씨 정보를 제공 합니다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1557CA-6CD7-4B17-806C-73C2E02EB367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58317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1557CA-6CD7-4B17-806C-73C2E02EB367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24488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서버는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LAMP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환경으로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php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프레임워크로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코드이그나이터를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사용했습니다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웹은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html,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css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javascript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bootstrap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기반으로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제작을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하였습니다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javascript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라이브러리로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jquery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사용하였습니다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또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open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api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google maps,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googleDriver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accuweather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jquery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플러그인인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fullcalendar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jquery-ui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codrops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issorJs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사용하였습니다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또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서버와의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통신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규약으로서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ajax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사용하였습니다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모바일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어플은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android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개발했습니다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1557CA-6CD7-4B17-806C-73C2E02EB367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212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저희 서비스는 개인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그룹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일정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관리가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가능하기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때문에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제가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먼저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개인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일정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관리에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대해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시연하고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다음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시연자가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그룹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일정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관리에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대해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시연하겠습니다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1557CA-6CD7-4B17-806C-73C2E02EB367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24488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1557CA-6CD7-4B17-806C-73C2E02EB367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24488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배경은 좀 더 생각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1557CA-6CD7-4B17-806C-73C2E02EB367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24488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약속의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중요성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=&gt;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약속의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중요성을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말해주는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기사나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책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찾기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=&gt;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중요성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정당화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성공</a:t>
            </a:r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약속과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관련된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서비스를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생각한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결과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일정관리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장소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파일관리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날씨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To-do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였다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=&gt;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이와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관련된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서비스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벤치마킹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구글을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예로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들 것)</a:t>
            </a:r>
          </a:p>
          <a:p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=&gt;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아쉬운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점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도출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후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이러한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서비스를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만들게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되었다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명시</a:t>
            </a:r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1557CA-6CD7-4B17-806C-73C2E02EB367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65017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그래서 저희가 약속을 잘 지키는 방법을 논의한 결과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일과를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관리하는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서비스를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만들자는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생각을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했습니다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그리하여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저희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프로젝트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Daily Partner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만들게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되었습니다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1557CA-6CD7-4B17-806C-73C2E02EB367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86510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배경은 좀 더 생각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1557CA-6CD7-4B17-806C-73C2E02EB367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24488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일과정보의 </a:t>
            </a:r>
            <a:r>
              <a:rPr lang="en-US" altLang="ko-KR" dirty="0" smtClean="0"/>
              <a:t>000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1557CA-6CD7-4B17-806C-73C2E02EB367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65017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먼저 일과 정보 통합은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Front-end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메인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대쉬보드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부분과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Back-end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일과를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날짜로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연동이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있습니다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대쉬보드는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각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서비스를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위젯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형태로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배치하여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캘린더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위젯에서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알고싶은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날짜를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선택하면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다른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서비스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위젯도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날짜에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맞는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정보로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바뀌게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됩니다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1557CA-6CD7-4B17-806C-73C2E02EB367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15006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두 번째 일과 정보의 시각화입니다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저희 서비스 지도가 여기에 해당 됩니다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지도 서비스는 자신이 등록한 일과의 장소를 날짜에 따라 보여주며 그 날의 일과 순서도를 제공합니다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여기서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현재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자신의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위치로부터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다음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일과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장소까지의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경로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및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교통편을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표시해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줍니다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1557CA-6CD7-4B17-806C-73C2E02EB367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63745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세 번째 일과 정보의 저장 및 분석입니다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캘린더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파일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To-do,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통계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그래프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여기에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해당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됩니다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캘린더는 월간 달력이 기본으로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일일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주간으로도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보는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것이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가능합니다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일정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등록이외에도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일정과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관련된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장소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파일도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함께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등록됩니다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등록한 일정을 클릭하면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일정의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상세정보를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확인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할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수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있습니다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파일 서비스는 태그를 통한 검색이 가능하며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파일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미리보기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및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다운로드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기능이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있습니다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To-do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서비스는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하루마다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해야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할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일을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관리하는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체크리스트로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체크여부에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따라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완료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여부의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파악이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가능하며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완료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시,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간단한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결과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코멘트를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작성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할 수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있습니다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그래프는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달성률을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상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중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그래프와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날짜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그래프를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제공합니다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상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중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그래프는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일정의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우선순위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별로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달성률을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파악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할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수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있습니다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날짜 그래프는 날짜 별로 일과의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달성률의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퍼센트를 확인 할 수 있습니다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1557CA-6CD7-4B17-806C-73C2E02EB367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51412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CF920-7A69-4A46-96B0-D5E6F5AB9FEE}" type="datetimeFigureOut">
              <a:rPr lang="ko-KR" altLang="en-US" smtClean="0"/>
              <a:t>2016-09-08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A553B-3C25-49C5-BEA6-6D7B98289E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86000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CF920-7A69-4A46-96B0-D5E6F5AB9FEE}" type="datetimeFigureOut">
              <a:rPr lang="ko-KR" altLang="en-US" smtClean="0"/>
              <a:t>2016-09-08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A553B-3C25-49C5-BEA6-6D7B98289E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2362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CF920-7A69-4A46-96B0-D5E6F5AB9FEE}" type="datetimeFigureOut">
              <a:rPr lang="ko-KR" altLang="en-US" smtClean="0"/>
              <a:t>2016-09-08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A553B-3C25-49C5-BEA6-6D7B98289E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19368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CF920-7A69-4A46-96B0-D5E6F5AB9FEE}" type="datetimeFigureOut">
              <a:rPr lang="ko-KR" altLang="en-US" smtClean="0"/>
              <a:t>2016-09-08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A553B-3C25-49C5-BEA6-6D7B98289E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98203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CF920-7A69-4A46-96B0-D5E6F5AB9FEE}" type="datetimeFigureOut">
              <a:rPr lang="ko-KR" altLang="en-US" smtClean="0"/>
              <a:t>2016-09-08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A553B-3C25-49C5-BEA6-6D7B98289E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43501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CF920-7A69-4A46-96B0-D5E6F5AB9FEE}" type="datetimeFigureOut">
              <a:rPr lang="ko-KR" altLang="en-US" smtClean="0"/>
              <a:t>2016-09-08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A553B-3C25-49C5-BEA6-6D7B98289E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72703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CF920-7A69-4A46-96B0-D5E6F5AB9FEE}" type="datetimeFigureOut">
              <a:rPr lang="ko-KR" altLang="en-US" smtClean="0"/>
              <a:t>2016-09-08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A553B-3C25-49C5-BEA6-6D7B98289E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86424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CF920-7A69-4A46-96B0-D5E6F5AB9FEE}" type="datetimeFigureOut">
              <a:rPr lang="ko-KR" altLang="en-US" smtClean="0"/>
              <a:t>2016-09-08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A553B-3C25-49C5-BEA6-6D7B98289E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38089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CF920-7A69-4A46-96B0-D5E6F5AB9FEE}" type="datetimeFigureOut">
              <a:rPr lang="ko-KR" altLang="en-US" smtClean="0"/>
              <a:t>2016-09-08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A553B-3C25-49C5-BEA6-6D7B98289E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24824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CF920-7A69-4A46-96B0-D5E6F5AB9FEE}" type="datetimeFigureOut">
              <a:rPr lang="ko-KR" altLang="en-US" smtClean="0"/>
              <a:t>2016-09-09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A553B-3C25-49C5-BEA6-6D7B98289ECC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5" name="직선 연결선 4"/>
          <p:cNvCxnSpPr/>
          <p:nvPr userDrawn="1"/>
        </p:nvCxnSpPr>
        <p:spPr>
          <a:xfrm>
            <a:off x="1691680" y="193740"/>
            <a:ext cx="7272808" cy="0"/>
          </a:xfrm>
          <a:prstGeom prst="line">
            <a:avLst/>
          </a:prstGeom>
          <a:ln w="12700">
            <a:solidFill>
              <a:srgbClr val="2728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 userDrawn="1"/>
        </p:nvSpPr>
        <p:spPr>
          <a:xfrm>
            <a:off x="107504" y="44624"/>
            <a:ext cx="1619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pc="600" dirty="0" smtClean="0">
                <a:latin typeface="02UtsukushiMincho" panose="02000600000000000000" pitchFamily="2" charset="-128"/>
                <a:ea typeface="02UtsukushiMincho" panose="02000600000000000000" pitchFamily="2" charset="-128"/>
              </a:rPr>
              <a:t>Balance</a:t>
            </a:r>
            <a:endParaRPr lang="ko-KR" altLang="en-US" spc="600" dirty="0">
              <a:latin typeface="02UtsukushiMincho" panose="02000600000000000000" pitchFamily="2" charset="-128"/>
            </a:endParaRPr>
          </a:p>
        </p:txBody>
      </p:sp>
      <p:cxnSp>
        <p:nvCxnSpPr>
          <p:cNvPr id="7" name="직선 연결선 6"/>
          <p:cNvCxnSpPr/>
          <p:nvPr userDrawn="1"/>
        </p:nvCxnSpPr>
        <p:spPr>
          <a:xfrm>
            <a:off x="220528" y="6669360"/>
            <a:ext cx="8743960" cy="0"/>
          </a:xfrm>
          <a:prstGeom prst="line">
            <a:avLst/>
          </a:prstGeom>
          <a:ln w="12700">
            <a:solidFill>
              <a:srgbClr val="2728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22870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CF920-7A69-4A46-96B0-D5E6F5AB9FEE}" type="datetimeFigureOut">
              <a:rPr lang="ko-KR" altLang="en-US" smtClean="0"/>
              <a:t>2016-09-08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A553B-3C25-49C5-BEA6-6D7B98289E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3830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CF920-7A69-4A46-96B0-D5E6F5AB9FEE}" type="datetimeFigureOut">
              <a:rPr lang="ko-KR" altLang="en-US" smtClean="0"/>
              <a:t>2016-09-08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A553B-3C25-49C5-BEA6-6D7B98289E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90236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rgbClr val="E0E8E8"/>
            </a:gs>
            <a:gs pos="73000">
              <a:srgbClr val="E3EAED">
                <a:alpha val="46667"/>
              </a:srgb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3CF920-7A69-4A46-96B0-D5E6F5AB9FEE}" type="datetimeFigureOut">
              <a:rPr lang="ko-KR" altLang="en-US" smtClean="0"/>
              <a:t>2016-09-08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6A553B-3C25-49C5-BEA6-6D7B98289E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18442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5" Type="http://schemas.openxmlformats.org/officeDocument/2006/relationships/image" Target="../media/image3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Relationship Id="rId1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갈매기형 수장 3"/>
          <p:cNvSpPr/>
          <p:nvPr/>
        </p:nvSpPr>
        <p:spPr>
          <a:xfrm flipH="1">
            <a:off x="2195736" y="1942232"/>
            <a:ext cx="8208912" cy="2016224"/>
          </a:xfrm>
          <a:prstGeom prst="chevron">
            <a:avLst/>
          </a:prstGeom>
          <a:noFill/>
          <a:ln>
            <a:solidFill>
              <a:srgbClr val="0066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갈매기형 수장 4"/>
          <p:cNvSpPr/>
          <p:nvPr/>
        </p:nvSpPr>
        <p:spPr>
          <a:xfrm flipH="1">
            <a:off x="971600" y="1942232"/>
            <a:ext cx="1944216" cy="2016224"/>
          </a:xfrm>
          <a:prstGeom prst="chevron">
            <a:avLst>
              <a:gd name="adj" fmla="val 53219"/>
            </a:avLst>
          </a:prstGeom>
          <a:noFill/>
          <a:ln>
            <a:solidFill>
              <a:srgbClr val="0066CC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66CC"/>
              </a:solidFill>
            </a:endParaRPr>
          </a:p>
        </p:txBody>
      </p:sp>
      <p:sp>
        <p:nvSpPr>
          <p:cNvPr id="6" name="갈매기형 수장 5"/>
          <p:cNvSpPr/>
          <p:nvPr/>
        </p:nvSpPr>
        <p:spPr>
          <a:xfrm flipH="1">
            <a:off x="-58328" y="1942232"/>
            <a:ext cx="1101936" cy="2016224"/>
          </a:xfrm>
          <a:prstGeom prst="chevron">
            <a:avLst>
              <a:gd name="adj" fmla="val 89871"/>
            </a:avLst>
          </a:prstGeom>
          <a:noFill/>
          <a:ln>
            <a:solidFill>
              <a:srgbClr val="C3D5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갈매기형 수장 6"/>
          <p:cNvSpPr/>
          <p:nvPr/>
        </p:nvSpPr>
        <p:spPr>
          <a:xfrm flipH="1">
            <a:off x="179512" y="1942232"/>
            <a:ext cx="1656184" cy="2016224"/>
          </a:xfrm>
          <a:prstGeom prst="chevron">
            <a:avLst>
              <a:gd name="adj" fmla="val 61058"/>
            </a:avLst>
          </a:prstGeom>
          <a:noFill/>
          <a:ln>
            <a:solidFill>
              <a:srgbClr val="46CCFC">
                <a:alpha val="9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491880" y="2227391"/>
            <a:ext cx="4596130" cy="1862048"/>
          </a:xfrm>
          <a:prstGeom prst="rect">
            <a:avLst/>
          </a:prstGeom>
        </p:spPr>
        <p:txBody>
          <a:bodyPr wrap="none" anchor="b">
            <a:spAutoFit/>
          </a:bodyPr>
          <a:lstStyle/>
          <a:p>
            <a:r>
              <a:rPr lang="en-US" altLang="ja-JP" sz="11500" spc="1400" dirty="0">
                <a:solidFill>
                  <a:srgbClr val="46CCFC"/>
                </a:solidFill>
                <a:latin typeface="02UtsukushiMincho" panose="02000600000000000000" pitchFamily="2" charset="-128"/>
                <a:ea typeface="02UtsukushiMincho" panose="02000600000000000000" pitchFamily="2" charset="-128"/>
                <a:cs typeface="Arial Unicode MS" panose="020B0604020202020204" pitchFamily="50" charset="-127"/>
              </a:rPr>
              <a:t>P</a:t>
            </a:r>
            <a:r>
              <a:rPr lang="en-US" altLang="ja-JP" sz="6000" spc="1400" dirty="0">
                <a:solidFill>
                  <a:prstClr val="black"/>
                </a:solidFill>
                <a:latin typeface="02UtsukushiMincho" panose="02000600000000000000" pitchFamily="2" charset="-128"/>
                <a:ea typeface="02UtsukushiMincho" panose="02000600000000000000" pitchFamily="2" charset="-128"/>
                <a:cs typeface="Arial Unicode MS" panose="020B0604020202020204" pitchFamily="50" charset="-127"/>
              </a:rPr>
              <a:t>artner</a:t>
            </a:r>
            <a:endParaRPr lang="ko-KR" altLang="en-US" spc="1400" dirty="0"/>
          </a:p>
        </p:txBody>
      </p:sp>
      <p:sp>
        <p:nvSpPr>
          <p:cNvPr id="11" name="직사각형 10"/>
          <p:cNvSpPr/>
          <p:nvPr/>
        </p:nvSpPr>
        <p:spPr>
          <a:xfrm>
            <a:off x="3923928" y="1844824"/>
            <a:ext cx="3256020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8800" spc="1400" dirty="0" smtClean="0">
                <a:solidFill>
                  <a:srgbClr val="0066CC">
                    <a:alpha val="62000"/>
                  </a:srgbClr>
                </a:solidFill>
                <a:latin typeface="02UtsukushiMincho" panose="02000600000000000000" pitchFamily="2" charset="-128"/>
                <a:ea typeface="02UtsukushiMincho" panose="02000600000000000000" pitchFamily="2" charset="-128"/>
                <a:cs typeface="Arial Unicode MS" panose="020B0604020202020204" pitchFamily="50" charset="-127"/>
              </a:rPr>
              <a:t>D</a:t>
            </a:r>
            <a:r>
              <a:rPr lang="en-US" altLang="ja-JP" sz="6000" spc="1400" dirty="0" smtClean="0">
                <a:solidFill>
                  <a:prstClr val="black"/>
                </a:solidFill>
                <a:latin typeface="02UtsukushiMincho" panose="02000600000000000000" pitchFamily="2" charset="-128"/>
                <a:ea typeface="02UtsukushiMincho" panose="02000600000000000000" pitchFamily="2" charset="-128"/>
                <a:cs typeface="Arial Unicode MS" panose="020B0604020202020204" pitchFamily="50" charset="-127"/>
              </a:rPr>
              <a:t>aily</a:t>
            </a:r>
            <a:endParaRPr lang="ko-KR" altLang="en-US" sz="1600" spc="1400" dirty="0">
              <a:solidFill>
                <a:srgbClr val="0066CC">
                  <a:alpha val="62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60052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7504" y="404664"/>
            <a:ext cx="16561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02UtsukushiMincho" panose="02000600000000000000" pitchFamily="2" charset="-128"/>
                <a:ea typeface="02UtsukushiMincho" panose="02000600000000000000" pitchFamily="2" charset="-128"/>
              </a:rPr>
              <a:t>2</a:t>
            </a:r>
            <a:r>
              <a:rPr lang="en-US" altLang="ko-KR" sz="1400" dirty="0" smtClean="0">
                <a:latin typeface="02UtsukushiMincho" panose="02000600000000000000" pitchFamily="2" charset="-128"/>
                <a:ea typeface="02UtsukushiMincho" panose="02000600000000000000" pitchFamily="2" charset="-128"/>
              </a:rPr>
              <a:t>. </a:t>
            </a:r>
            <a:r>
              <a:rPr lang="ko-KR" altLang="en-US" sz="1400" dirty="0" smtClean="0">
                <a:latin typeface="02UtsukushiMincho" panose="02000600000000000000" pitchFamily="2" charset="-128"/>
                <a:ea typeface="02UtsukushiMincho" panose="02000600000000000000" pitchFamily="2" charset="-128"/>
              </a:rPr>
              <a:t>서비스 소개</a:t>
            </a:r>
            <a:endParaRPr lang="ko-KR" altLang="en-US" sz="1400" dirty="0">
              <a:latin typeface="02UtsukushiMincho" panose="02000600000000000000" pitchFamily="2" charset="-128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691680" y="332656"/>
            <a:ext cx="2448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solidFill>
                  <a:srgbClr val="0066CC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일과 정보 </a:t>
            </a:r>
            <a:r>
              <a:rPr lang="ko-KR" altLang="en-US" sz="2400" dirty="0" smtClean="0">
                <a:solidFill>
                  <a:srgbClr val="0066CC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시각화</a:t>
            </a:r>
            <a:endParaRPr lang="ko-KR" altLang="en-US" sz="2400" dirty="0">
              <a:solidFill>
                <a:srgbClr val="0066CC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691680" y="1628800"/>
            <a:ext cx="5760640" cy="3672408"/>
          </a:xfrm>
          <a:prstGeom prst="rect">
            <a:avLst/>
          </a:prstGeom>
          <a:solidFill>
            <a:srgbClr val="E0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srgbClr val="27282C"/>
                </a:solidFill>
              </a:rPr>
              <a:t>[</a:t>
            </a:r>
            <a:r>
              <a:rPr lang="ko-KR" altLang="en-US" sz="2400" dirty="0" smtClean="0">
                <a:solidFill>
                  <a:srgbClr val="27282C"/>
                </a:solidFill>
              </a:rPr>
              <a:t>지도</a:t>
            </a:r>
            <a:r>
              <a:rPr lang="en-US" altLang="ko-KR" sz="2400" dirty="0" smtClean="0">
                <a:solidFill>
                  <a:srgbClr val="27282C"/>
                </a:solidFill>
              </a:rPr>
              <a:t>]</a:t>
            </a:r>
          </a:p>
          <a:p>
            <a:pPr algn="ctr"/>
            <a:r>
              <a:rPr lang="en-US" altLang="ko-KR" sz="2400" dirty="0" smtClean="0">
                <a:solidFill>
                  <a:srgbClr val="27282C"/>
                </a:solidFill>
              </a:rPr>
              <a:t/>
            </a:r>
            <a:br>
              <a:rPr lang="en-US" altLang="ko-KR" sz="2400" dirty="0" smtClean="0">
                <a:solidFill>
                  <a:srgbClr val="27282C"/>
                </a:solidFill>
              </a:rPr>
            </a:br>
            <a:r>
              <a:rPr lang="ko-KR" altLang="en-US" sz="2400" dirty="0" smtClean="0">
                <a:solidFill>
                  <a:srgbClr val="27282C"/>
                </a:solidFill>
              </a:rPr>
              <a:t>실 데이터 입력 후</a:t>
            </a:r>
            <a:r>
              <a:rPr lang="en-US" altLang="ko-KR" sz="2400" dirty="0" smtClean="0">
                <a:solidFill>
                  <a:srgbClr val="27282C"/>
                </a:solidFill>
              </a:rPr>
              <a:t>,</a:t>
            </a:r>
          </a:p>
          <a:p>
            <a:pPr algn="ctr"/>
            <a:r>
              <a:rPr lang="ko-KR" altLang="en-US" sz="2400" dirty="0" smtClean="0">
                <a:solidFill>
                  <a:srgbClr val="27282C"/>
                </a:solidFill>
              </a:rPr>
              <a:t>이미지 첨부</a:t>
            </a:r>
            <a:endParaRPr lang="en-US" altLang="ko-KR" sz="2400" dirty="0" smtClean="0">
              <a:solidFill>
                <a:srgbClr val="27282C"/>
              </a:solidFill>
            </a:endParaRPr>
          </a:p>
        </p:txBody>
      </p:sp>
      <p:sp>
        <p:nvSpPr>
          <p:cNvPr id="7" name="설명선 2(강조선) 6"/>
          <p:cNvSpPr/>
          <p:nvPr/>
        </p:nvSpPr>
        <p:spPr>
          <a:xfrm>
            <a:off x="3428481" y="1197410"/>
            <a:ext cx="1143519" cy="338362"/>
          </a:xfrm>
          <a:prstGeom prst="accentCallout2">
            <a:avLst>
              <a:gd name="adj1" fmla="val 53142"/>
              <a:gd name="adj2" fmla="val -26162"/>
              <a:gd name="adj3" fmla="val 52916"/>
              <a:gd name="adj4" fmla="val -60978"/>
              <a:gd name="adj5" fmla="val 246237"/>
              <a:gd name="adj6" fmla="val -95724"/>
            </a:avLst>
          </a:prstGeom>
          <a:noFill/>
          <a:ln w="12700">
            <a:solidFill>
              <a:srgbClr val="2728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rgbClr val="27282C"/>
                </a:solidFill>
              </a:rPr>
              <a:t>순서</a:t>
            </a:r>
            <a:r>
              <a:rPr lang="ko-KR" altLang="en-US" dirty="0">
                <a:solidFill>
                  <a:srgbClr val="27282C"/>
                </a:solidFill>
              </a:rPr>
              <a:t>도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35988" y="5596054"/>
            <a:ext cx="7236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▷</a:t>
            </a:r>
            <a:r>
              <a:rPr lang="en-US" altLang="ko-KR" dirty="0" smtClean="0"/>
              <a:t> </a:t>
            </a:r>
            <a:r>
              <a:rPr lang="ko-KR" altLang="en-US" dirty="0" smtClean="0"/>
              <a:t>자신이 등록한 일과의 장소를 날짜에 따라 보여줌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40508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7504" y="404664"/>
            <a:ext cx="16561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02UtsukushiMincho" panose="02000600000000000000" pitchFamily="2" charset="-128"/>
                <a:ea typeface="02UtsukushiMincho" panose="02000600000000000000" pitchFamily="2" charset="-128"/>
              </a:rPr>
              <a:t>2</a:t>
            </a:r>
            <a:r>
              <a:rPr lang="en-US" altLang="ko-KR" sz="1400" dirty="0" smtClean="0">
                <a:latin typeface="02UtsukushiMincho" panose="02000600000000000000" pitchFamily="2" charset="-128"/>
                <a:ea typeface="02UtsukushiMincho" panose="02000600000000000000" pitchFamily="2" charset="-128"/>
              </a:rPr>
              <a:t>. </a:t>
            </a:r>
            <a:r>
              <a:rPr lang="ko-KR" altLang="en-US" sz="1400" dirty="0" smtClean="0">
                <a:latin typeface="02UtsukushiMincho" panose="02000600000000000000" pitchFamily="2" charset="-128"/>
                <a:ea typeface="02UtsukushiMincho" panose="02000600000000000000" pitchFamily="2" charset="-128"/>
              </a:rPr>
              <a:t>서비스 소개</a:t>
            </a:r>
            <a:endParaRPr lang="ko-KR" altLang="en-US" sz="1400" dirty="0">
              <a:latin typeface="02UtsukushiMincho" panose="02000600000000000000" pitchFamily="2" charset="-128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691680" y="332656"/>
            <a:ext cx="33123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solidFill>
                  <a:srgbClr val="0066CC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일과 정보 </a:t>
            </a:r>
            <a:r>
              <a:rPr lang="ko-KR" altLang="en-US" sz="2400" dirty="0" smtClean="0">
                <a:solidFill>
                  <a:srgbClr val="0066CC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저장 및 분석</a:t>
            </a:r>
            <a:endParaRPr lang="ko-KR" altLang="en-US" sz="2400" dirty="0">
              <a:solidFill>
                <a:srgbClr val="0066CC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38652" y="1210112"/>
            <a:ext cx="3201300" cy="2232248"/>
          </a:xfrm>
          <a:prstGeom prst="rect">
            <a:avLst/>
          </a:prstGeom>
          <a:solidFill>
            <a:srgbClr val="E0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srgbClr val="27282C"/>
                </a:solidFill>
              </a:rPr>
              <a:t>[</a:t>
            </a:r>
            <a:r>
              <a:rPr lang="ko-KR" altLang="en-US" sz="2400" dirty="0" smtClean="0">
                <a:solidFill>
                  <a:srgbClr val="27282C"/>
                </a:solidFill>
              </a:rPr>
              <a:t>캘린</a:t>
            </a:r>
            <a:r>
              <a:rPr lang="ko-KR" altLang="en-US" sz="2400" dirty="0">
                <a:solidFill>
                  <a:srgbClr val="27282C"/>
                </a:solidFill>
              </a:rPr>
              <a:t>더</a:t>
            </a:r>
            <a:r>
              <a:rPr lang="en-US" altLang="ko-KR" sz="2400" dirty="0" smtClean="0">
                <a:solidFill>
                  <a:srgbClr val="27282C"/>
                </a:solidFill>
              </a:rPr>
              <a:t>]</a:t>
            </a:r>
          </a:p>
          <a:p>
            <a:pPr algn="ctr"/>
            <a:r>
              <a:rPr lang="en-US" altLang="ko-KR" sz="2400" dirty="0" smtClean="0">
                <a:solidFill>
                  <a:srgbClr val="27282C"/>
                </a:solidFill>
              </a:rPr>
              <a:t/>
            </a:r>
            <a:br>
              <a:rPr lang="en-US" altLang="ko-KR" sz="2400" dirty="0" smtClean="0">
                <a:solidFill>
                  <a:srgbClr val="27282C"/>
                </a:solidFill>
              </a:rPr>
            </a:br>
            <a:r>
              <a:rPr lang="ko-KR" altLang="en-US" sz="2400" dirty="0" smtClean="0">
                <a:solidFill>
                  <a:srgbClr val="27282C"/>
                </a:solidFill>
              </a:rPr>
              <a:t>실 데이터 입력 후</a:t>
            </a:r>
            <a:r>
              <a:rPr lang="en-US" altLang="ko-KR" sz="2400" dirty="0" smtClean="0">
                <a:solidFill>
                  <a:srgbClr val="27282C"/>
                </a:solidFill>
              </a:rPr>
              <a:t>,</a:t>
            </a:r>
          </a:p>
          <a:p>
            <a:pPr algn="ctr"/>
            <a:r>
              <a:rPr lang="ko-KR" altLang="en-US" sz="2400" dirty="0" smtClean="0">
                <a:solidFill>
                  <a:srgbClr val="27282C"/>
                </a:solidFill>
              </a:rPr>
              <a:t>이미지 첨부</a:t>
            </a:r>
            <a:endParaRPr lang="en-US" altLang="ko-KR" sz="2400" dirty="0" smtClean="0">
              <a:solidFill>
                <a:srgbClr val="27282C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907740" y="3789040"/>
            <a:ext cx="3232212" cy="2232248"/>
          </a:xfrm>
          <a:prstGeom prst="rect">
            <a:avLst/>
          </a:prstGeom>
          <a:solidFill>
            <a:srgbClr val="E0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srgbClr val="27282C"/>
                </a:solidFill>
              </a:rPr>
              <a:t>[</a:t>
            </a:r>
            <a:r>
              <a:rPr lang="ko-KR" altLang="en-US" sz="2400" dirty="0" smtClean="0">
                <a:solidFill>
                  <a:srgbClr val="27282C"/>
                </a:solidFill>
              </a:rPr>
              <a:t>파일</a:t>
            </a:r>
            <a:r>
              <a:rPr lang="en-US" altLang="ko-KR" sz="2400" dirty="0" smtClean="0">
                <a:solidFill>
                  <a:srgbClr val="27282C"/>
                </a:solidFill>
              </a:rPr>
              <a:t>]</a:t>
            </a:r>
          </a:p>
          <a:p>
            <a:pPr algn="ctr"/>
            <a:r>
              <a:rPr lang="en-US" altLang="ko-KR" sz="2400" dirty="0" smtClean="0">
                <a:solidFill>
                  <a:srgbClr val="27282C"/>
                </a:solidFill>
              </a:rPr>
              <a:t/>
            </a:r>
            <a:br>
              <a:rPr lang="en-US" altLang="ko-KR" sz="2400" dirty="0" smtClean="0">
                <a:solidFill>
                  <a:srgbClr val="27282C"/>
                </a:solidFill>
              </a:rPr>
            </a:br>
            <a:r>
              <a:rPr lang="ko-KR" altLang="en-US" sz="2400" dirty="0" smtClean="0">
                <a:solidFill>
                  <a:srgbClr val="27282C"/>
                </a:solidFill>
              </a:rPr>
              <a:t>실 데이터 입력 후</a:t>
            </a:r>
            <a:r>
              <a:rPr lang="en-US" altLang="ko-KR" sz="2400" dirty="0" smtClean="0">
                <a:solidFill>
                  <a:srgbClr val="27282C"/>
                </a:solidFill>
              </a:rPr>
              <a:t>,</a:t>
            </a:r>
          </a:p>
          <a:p>
            <a:pPr algn="ctr"/>
            <a:r>
              <a:rPr lang="ko-KR" altLang="en-US" sz="2400" dirty="0" smtClean="0">
                <a:solidFill>
                  <a:srgbClr val="27282C"/>
                </a:solidFill>
              </a:rPr>
              <a:t>이미지 첨부</a:t>
            </a:r>
            <a:endParaRPr lang="en-US" altLang="ko-KR" sz="2400" dirty="0" smtClean="0">
              <a:solidFill>
                <a:srgbClr val="27282C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283656" y="1196752"/>
            <a:ext cx="2592288" cy="2232248"/>
          </a:xfrm>
          <a:prstGeom prst="rect">
            <a:avLst/>
          </a:prstGeom>
          <a:solidFill>
            <a:srgbClr val="E0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srgbClr val="27282C"/>
                </a:solidFill>
              </a:rPr>
              <a:t>[</a:t>
            </a:r>
            <a:r>
              <a:rPr lang="ko-KR" altLang="en-US" sz="2400" dirty="0" smtClean="0">
                <a:solidFill>
                  <a:srgbClr val="27282C"/>
                </a:solidFill>
              </a:rPr>
              <a:t>통계</a:t>
            </a:r>
            <a:r>
              <a:rPr lang="en-US" altLang="ko-KR" sz="2400" dirty="0" smtClean="0">
                <a:solidFill>
                  <a:srgbClr val="27282C"/>
                </a:solidFill>
              </a:rPr>
              <a:t>_</a:t>
            </a:r>
            <a:r>
              <a:rPr lang="ko-KR" altLang="en-US" sz="2400" dirty="0" smtClean="0">
                <a:solidFill>
                  <a:srgbClr val="27282C"/>
                </a:solidFill>
              </a:rPr>
              <a:t>그래프</a:t>
            </a:r>
            <a:r>
              <a:rPr lang="en-US" altLang="ko-KR" sz="2400" dirty="0" smtClean="0">
                <a:solidFill>
                  <a:srgbClr val="27282C"/>
                </a:solidFill>
              </a:rPr>
              <a:t>]</a:t>
            </a:r>
          </a:p>
          <a:p>
            <a:pPr algn="ctr"/>
            <a:r>
              <a:rPr lang="en-US" altLang="ko-KR" sz="2400" dirty="0" smtClean="0">
                <a:solidFill>
                  <a:srgbClr val="27282C"/>
                </a:solidFill>
              </a:rPr>
              <a:t/>
            </a:r>
            <a:br>
              <a:rPr lang="en-US" altLang="ko-KR" sz="2400" dirty="0" smtClean="0">
                <a:solidFill>
                  <a:srgbClr val="27282C"/>
                </a:solidFill>
              </a:rPr>
            </a:br>
            <a:r>
              <a:rPr lang="ko-KR" altLang="en-US" sz="2400" dirty="0" smtClean="0">
                <a:solidFill>
                  <a:srgbClr val="27282C"/>
                </a:solidFill>
              </a:rPr>
              <a:t>실 데이터 입력 후</a:t>
            </a:r>
            <a:r>
              <a:rPr lang="en-US" altLang="ko-KR" sz="2400" dirty="0" smtClean="0">
                <a:solidFill>
                  <a:srgbClr val="27282C"/>
                </a:solidFill>
              </a:rPr>
              <a:t>,</a:t>
            </a:r>
          </a:p>
          <a:p>
            <a:pPr algn="ctr"/>
            <a:r>
              <a:rPr lang="ko-KR" altLang="en-US" sz="2400" dirty="0" smtClean="0">
                <a:solidFill>
                  <a:srgbClr val="27282C"/>
                </a:solidFill>
              </a:rPr>
              <a:t>이미지 첨부</a:t>
            </a:r>
            <a:endParaRPr lang="en-US" altLang="ko-KR" sz="2400" dirty="0" smtClean="0">
              <a:solidFill>
                <a:srgbClr val="27282C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283656" y="3789040"/>
            <a:ext cx="2592288" cy="2232248"/>
          </a:xfrm>
          <a:prstGeom prst="rect">
            <a:avLst/>
          </a:prstGeom>
          <a:solidFill>
            <a:srgbClr val="E0E8E8"/>
          </a:solidFill>
          <a:ln>
            <a:solidFill>
              <a:srgbClr val="00C5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srgbClr val="27282C"/>
                </a:solidFill>
              </a:rPr>
              <a:t>[To-Do]</a:t>
            </a:r>
          </a:p>
          <a:p>
            <a:pPr algn="ctr"/>
            <a:r>
              <a:rPr lang="en-US" altLang="ko-KR" sz="2400" dirty="0" smtClean="0">
                <a:solidFill>
                  <a:srgbClr val="27282C"/>
                </a:solidFill>
              </a:rPr>
              <a:t/>
            </a:r>
            <a:br>
              <a:rPr lang="en-US" altLang="ko-KR" sz="2400" dirty="0" smtClean="0">
                <a:solidFill>
                  <a:srgbClr val="27282C"/>
                </a:solidFill>
              </a:rPr>
            </a:br>
            <a:r>
              <a:rPr lang="ko-KR" altLang="en-US" sz="2400" dirty="0" smtClean="0">
                <a:solidFill>
                  <a:srgbClr val="27282C"/>
                </a:solidFill>
              </a:rPr>
              <a:t>실 데이터 입력 후</a:t>
            </a:r>
            <a:r>
              <a:rPr lang="en-US" altLang="ko-KR" sz="2400" dirty="0" smtClean="0">
                <a:solidFill>
                  <a:srgbClr val="27282C"/>
                </a:solidFill>
              </a:rPr>
              <a:t>,</a:t>
            </a:r>
          </a:p>
          <a:p>
            <a:pPr algn="ctr"/>
            <a:r>
              <a:rPr lang="ko-KR" altLang="en-US" sz="2400" dirty="0" smtClean="0">
                <a:solidFill>
                  <a:srgbClr val="27282C"/>
                </a:solidFill>
              </a:rPr>
              <a:t>이미지 첨부</a:t>
            </a:r>
            <a:endParaRPr lang="en-US" altLang="ko-KR" sz="2400" dirty="0" smtClean="0">
              <a:solidFill>
                <a:srgbClr val="27282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0508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7504" y="404664"/>
            <a:ext cx="16561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02UtsukushiMincho" panose="02000600000000000000" pitchFamily="2" charset="-128"/>
                <a:ea typeface="02UtsukushiMincho" panose="02000600000000000000" pitchFamily="2" charset="-128"/>
              </a:rPr>
              <a:t>2</a:t>
            </a:r>
            <a:r>
              <a:rPr lang="en-US" altLang="ko-KR" sz="1400" dirty="0" smtClean="0">
                <a:latin typeface="02UtsukushiMincho" panose="02000600000000000000" pitchFamily="2" charset="-128"/>
                <a:ea typeface="02UtsukushiMincho" panose="02000600000000000000" pitchFamily="2" charset="-128"/>
              </a:rPr>
              <a:t>. </a:t>
            </a:r>
            <a:r>
              <a:rPr lang="ko-KR" altLang="en-US" sz="1400" dirty="0" smtClean="0">
                <a:latin typeface="02UtsukushiMincho" panose="02000600000000000000" pitchFamily="2" charset="-128"/>
                <a:ea typeface="02UtsukushiMincho" panose="02000600000000000000" pitchFamily="2" charset="-128"/>
              </a:rPr>
              <a:t>서비스 소개</a:t>
            </a:r>
            <a:endParaRPr lang="ko-KR" altLang="en-US" sz="1400" dirty="0">
              <a:latin typeface="02UtsukushiMincho" panose="02000600000000000000" pitchFamily="2" charset="-128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691680" y="332656"/>
            <a:ext cx="2232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solidFill>
                  <a:srgbClr val="0066CC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일과 정보 </a:t>
            </a:r>
            <a:r>
              <a:rPr lang="ko-KR" altLang="en-US" sz="2400" dirty="0" smtClean="0">
                <a:solidFill>
                  <a:srgbClr val="0066CC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공유</a:t>
            </a:r>
            <a:endParaRPr lang="ko-KR" altLang="en-US" sz="2400" dirty="0">
              <a:solidFill>
                <a:srgbClr val="0066CC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691680" y="1628800"/>
            <a:ext cx="5760640" cy="3672408"/>
          </a:xfrm>
          <a:prstGeom prst="rect">
            <a:avLst/>
          </a:prstGeom>
          <a:solidFill>
            <a:srgbClr val="E0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srgbClr val="27282C"/>
                </a:solidFill>
              </a:rPr>
              <a:t>[Group]</a:t>
            </a:r>
          </a:p>
          <a:p>
            <a:pPr algn="ctr"/>
            <a:r>
              <a:rPr lang="en-US" altLang="ko-KR" sz="2400" dirty="0" smtClean="0">
                <a:solidFill>
                  <a:srgbClr val="27282C"/>
                </a:solidFill>
              </a:rPr>
              <a:t/>
            </a:r>
            <a:br>
              <a:rPr lang="en-US" altLang="ko-KR" sz="2400" dirty="0" smtClean="0">
                <a:solidFill>
                  <a:srgbClr val="27282C"/>
                </a:solidFill>
              </a:rPr>
            </a:br>
            <a:r>
              <a:rPr lang="ko-KR" altLang="en-US" sz="2400" dirty="0" smtClean="0">
                <a:solidFill>
                  <a:srgbClr val="27282C"/>
                </a:solidFill>
              </a:rPr>
              <a:t>실 데이터 입력 후</a:t>
            </a:r>
            <a:r>
              <a:rPr lang="en-US" altLang="ko-KR" sz="2400" dirty="0" smtClean="0">
                <a:solidFill>
                  <a:srgbClr val="27282C"/>
                </a:solidFill>
              </a:rPr>
              <a:t>,</a:t>
            </a:r>
          </a:p>
          <a:p>
            <a:pPr algn="ctr"/>
            <a:r>
              <a:rPr lang="ko-KR" altLang="en-US" sz="2400" dirty="0" smtClean="0">
                <a:solidFill>
                  <a:srgbClr val="27282C"/>
                </a:solidFill>
              </a:rPr>
              <a:t>이미지 첨부</a:t>
            </a:r>
            <a:endParaRPr lang="en-US" altLang="ko-KR" sz="2400" dirty="0" smtClean="0">
              <a:solidFill>
                <a:srgbClr val="27282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0508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7504" y="404664"/>
            <a:ext cx="16561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02UtsukushiMincho" panose="02000600000000000000" pitchFamily="2" charset="-128"/>
                <a:ea typeface="02UtsukushiMincho" panose="02000600000000000000" pitchFamily="2" charset="-128"/>
              </a:rPr>
              <a:t>2</a:t>
            </a:r>
            <a:r>
              <a:rPr lang="en-US" altLang="ko-KR" sz="1400" dirty="0" smtClean="0">
                <a:latin typeface="02UtsukushiMincho" panose="02000600000000000000" pitchFamily="2" charset="-128"/>
                <a:ea typeface="02UtsukushiMincho" panose="02000600000000000000" pitchFamily="2" charset="-128"/>
              </a:rPr>
              <a:t>. </a:t>
            </a:r>
            <a:r>
              <a:rPr lang="ko-KR" altLang="en-US" sz="1400" dirty="0" smtClean="0">
                <a:latin typeface="02UtsukushiMincho" panose="02000600000000000000" pitchFamily="2" charset="-128"/>
                <a:ea typeface="02UtsukushiMincho" panose="02000600000000000000" pitchFamily="2" charset="-128"/>
              </a:rPr>
              <a:t>서비스 소개</a:t>
            </a:r>
            <a:endParaRPr lang="ko-KR" altLang="en-US" sz="1400" dirty="0">
              <a:latin typeface="02UtsukushiMincho" panose="02000600000000000000" pitchFamily="2" charset="-128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691680" y="332656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solidFill>
                  <a:srgbClr val="0066CC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편의</a:t>
            </a:r>
            <a:r>
              <a:rPr lang="ko-KR" altLang="en-US" sz="2400" dirty="0">
                <a:solidFill>
                  <a:srgbClr val="0066CC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성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935596" y="1196752"/>
            <a:ext cx="2592288" cy="2232248"/>
          </a:xfrm>
          <a:prstGeom prst="rect">
            <a:avLst/>
          </a:prstGeom>
          <a:solidFill>
            <a:srgbClr val="E0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srgbClr val="27282C"/>
                </a:solidFill>
              </a:rPr>
              <a:t>[</a:t>
            </a:r>
            <a:r>
              <a:rPr lang="ko-KR" altLang="en-US" sz="2400" dirty="0" smtClean="0">
                <a:solidFill>
                  <a:srgbClr val="27282C"/>
                </a:solidFill>
              </a:rPr>
              <a:t>브리핑</a:t>
            </a:r>
            <a:r>
              <a:rPr lang="en-US" altLang="ko-KR" sz="2400" dirty="0" smtClean="0">
                <a:solidFill>
                  <a:srgbClr val="27282C"/>
                </a:solidFill>
              </a:rPr>
              <a:t>]</a:t>
            </a:r>
          </a:p>
          <a:p>
            <a:pPr algn="ctr"/>
            <a:r>
              <a:rPr lang="en-US" altLang="ko-KR" sz="2400" dirty="0" smtClean="0">
                <a:solidFill>
                  <a:srgbClr val="27282C"/>
                </a:solidFill>
              </a:rPr>
              <a:t/>
            </a:r>
            <a:br>
              <a:rPr lang="en-US" altLang="ko-KR" sz="2400" dirty="0" smtClean="0">
                <a:solidFill>
                  <a:srgbClr val="27282C"/>
                </a:solidFill>
              </a:rPr>
            </a:br>
            <a:r>
              <a:rPr lang="ko-KR" altLang="en-US" sz="2400" dirty="0" smtClean="0">
                <a:solidFill>
                  <a:srgbClr val="27282C"/>
                </a:solidFill>
              </a:rPr>
              <a:t>실 데이터 입력 후</a:t>
            </a:r>
            <a:r>
              <a:rPr lang="en-US" altLang="ko-KR" sz="2400" dirty="0" smtClean="0">
                <a:solidFill>
                  <a:srgbClr val="27282C"/>
                </a:solidFill>
              </a:rPr>
              <a:t>,</a:t>
            </a:r>
          </a:p>
          <a:p>
            <a:pPr algn="ctr"/>
            <a:r>
              <a:rPr lang="ko-KR" altLang="en-US" sz="2400" dirty="0" smtClean="0">
                <a:solidFill>
                  <a:srgbClr val="27282C"/>
                </a:solidFill>
              </a:rPr>
              <a:t>상단 이미지 첨부</a:t>
            </a:r>
            <a:endParaRPr lang="en-US" altLang="ko-KR" sz="2400" dirty="0" smtClean="0">
              <a:solidFill>
                <a:srgbClr val="27282C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535920" y="1196752"/>
            <a:ext cx="2592288" cy="2232248"/>
          </a:xfrm>
          <a:prstGeom prst="rect">
            <a:avLst/>
          </a:prstGeom>
          <a:solidFill>
            <a:srgbClr val="E0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srgbClr val="27282C"/>
                </a:solidFill>
              </a:rPr>
              <a:t>[</a:t>
            </a:r>
            <a:r>
              <a:rPr lang="ko-KR" altLang="en-US" sz="2400" dirty="0" smtClean="0">
                <a:solidFill>
                  <a:srgbClr val="27282C"/>
                </a:solidFill>
              </a:rPr>
              <a:t>자동등</a:t>
            </a:r>
            <a:r>
              <a:rPr lang="ko-KR" altLang="en-US" sz="2400" dirty="0">
                <a:solidFill>
                  <a:srgbClr val="27282C"/>
                </a:solidFill>
              </a:rPr>
              <a:t>록</a:t>
            </a:r>
            <a:r>
              <a:rPr lang="en-US" altLang="ko-KR" sz="2400" dirty="0" smtClean="0">
                <a:solidFill>
                  <a:srgbClr val="27282C"/>
                </a:solidFill>
              </a:rPr>
              <a:t>]</a:t>
            </a:r>
          </a:p>
          <a:p>
            <a:pPr algn="ctr"/>
            <a:r>
              <a:rPr lang="en-US" altLang="ko-KR" sz="2400" dirty="0" smtClean="0">
                <a:solidFill>
                  <a:srgbClr val="27282C"/>
                </a:solidFill>
              </a:rPr>
              <a:t/>
            </a:r>
            <a:br>
              <a:rPr lang="en-US" altLang="ko-KR" sz="2400" dirty="0" smtClean="0">
                <a:solidFill>
                  <a:srgbClr val="27282C"/>
                </a:solidFill>
              </a:rPr>
            </a:br>
            <a:r>
              <a:rPr lang="ko-KR" altLang="en-US" sz="2400" dirty="0" smtClean="0">
                <a:solidFill>
                  <a:srgbClr val="27282C"/>
                </a:solidFill>
              </a:rPr>
              <a:t>실 데이터 입력 후</a:t>
            </a:r>
            <a:r>
              <a:rPr lang="en-US" altLang="ko-KR" sz="2400" dirty="0" smtClean="0">
                <a:solidFill>
                  <a:srgbClr val="27282C"/>
                </a:solidFill>
              </a:rPr>
              <a:t>,</a:t>
            </a:r>
          </a:p>
          <a:p>
            <a:pPr algn="ctr"/>
            <a:r>
              <a:rPr lang="ko-KR" altLang="en-US" sz="2400" dirty="0" smtClean="0">
                <a:solidFill>
                  <a:srgbClr val="27282C"/>
                </a:solidFill>
              </a:rPr>
              <a:t>이미지 첨부</a:t>
            </a:r>
            <a:endParaRPr lang="en-US" altLang="ko-KR" sz="2400" dirty="0" smtClean="0">
              <a:solidFill>
                <a:srgbClr val="27282C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935596" y="3717032"/>
            <a:ext cx="2592288" cy="2232248"/>
          </a:xfrm>
          <a:prstGeom prst="rect">
            <a:avLst/>
          </a:prstGeom>
          <a:solidFill>
            <a:srgbClr val="E0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srgbClr val="27282C"/>
                </a:solidFill>
              </a:rPr>
              <a:t>[</a:t>
            </a:r>
            <a:r>
              <a:rPr lang="ko-KR" altLang="en-US" sz="2400" dirty="0" smtClean="0">
                <a:solidFill>
                  <a:srgbClr val="27282C"/>
                </a:solidFill>
              </a:rPr>
              <a:t>커맨</a:t>
            </a:r>
            <a:r>
              <a:rPr lang="ko-KR" altLang="en-US" sz="2400" dirty="0">
                <a:solidFill>
                  <a:srgbClr val="27282C"/>
                </a:solidFill>
              </a:rPr>
              <a:t>드</a:t>
            </a:r>
            <a:r>
              <a:rPr lang="en-US" altLang="ko-KR" sz="2400" dirty="0" smtClean="0">
                <a:solidFill>
                  <a:srgbClr val="27282C"/>
                </a:solidFill>
              </a:rPr>
              <a:t>]</a:t>
            </a:r>
          </a:p>
          <a:p>
            <a:pPr algn="ctr"/>
            <a:r>
              <a:rPr lang="en-US" altLang="ko-KR" sz="2400" dirty="0" smtClean="0">
                <a:solidFill>
                  <a:srgbClr val="27282C"/>
                </a:solidFill>
              </a:rPr>
              <a:t/>
            </a:r>
            <a:br>
              <a:rPr lang="en-US" altLang="ko-KR" sz="2400" dirty="0" smtClean="0">
                <a:solidFill>
                  <a:srgbClr val="27282C"/>
                </a:solidFill>
              </a:rPr>
            </a:br>
            <a:r>
              <a:rPr lang="ko-KR" altLang="en-US" sz="2400" dirty="0" smtClean="0">
                <a:solidFill>
                  <a:srgbClr val="27282C"/>
                </a:solidFill>
              </a:rPr>
              <a:t>실 데이터 입력 후</a:t>
            </a:r>
            <a:r>
              <a:rPr lang="en-US" altLang="ko-KR" sz="2400" dirty="0" smtClean="0">
                <a:solidFill>
                  <a:srgbClr val="27282C"/>
                </a:solidFill>
              </a:rPr>
              <a:t>,</a:t>
            </a:r>
          </a:p>
          <a:p>
            <a:pPr algn="ctr"/>
            <a:r>
              <a:rPr lang="ko-KR" altLang="en-US" sz="2400" dirty="0" smtClean="0">
                <a:solidFill>
                  <a:srgbClr val="27282C"/>
                </a:solidFill>
              </a:rPr>
              <a:t>탑 이미지 첨부</a:t>
            </a:r>
            <a:endParaRPr lang="en-US" altLang="ko-KR" sz="2400" dirty="0" smtClean="0">
              <a:solidFill>
                <a:srgbClr val="27282C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580112" y="3717032"/>
            <a:ext cx="2592288" cy="2232248"/>
          </a:xfrm>
          <a:prstGeom prst="rect">
            <a:avLst/>
          </a:prstGeom>
          <a:solidFill>
            <a:srgbClr val="E0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srgbClr val="27282C"/>
                </a:solidFill>
              </a:rPr>
              <a:t>[</a:t>
            </a:r>
            <a:r>
              <a:rPr lang="ko-KR" altLang="en-US" sz="2400" dirty="0" smtClean="0">
                <a:solidFill>
                  <a:srgbClr val="27282C"/>
                </a:solidFill>
              </a:rPr>
              <a:t>날씨</a:t>
            </a:r>
            <a:r>
              <a:rPr lang="en-US" altLang="ko-KR" sz="2400" dirty="0" smtClean="0">
                <a:solidFill>
                  <a:srgbClr val="27282C"/>
                </a:solidFill>
              </a:rPr>
              <a:t>]</a:t>
            </a:r>
          </a:p>
          <a:p>
            <a:pPr algn="ctr"/>
            <a:r>
              <a:rPr lang="en-US" altLang="ko-KR" sz="2400" dirty="0" smtClean="0">
                <a:solidFill>
                  <a:srgbClr val="27282C"/>
                </a:solidFill>
              </a:rPr>
              <a:t/>
            </a:r>
            <a:br>
              <a:rPr lang="en-US" altLang="ko-KR" sz="2400" dirty="0" smtClean="0">
                <a:solidFill>
                  <a:srgbClr val="27282C"/>
                </a:solidFill>
              </a:rPr>
            </a:br>
            <a:r>
              <a:rPr lang="ko-KR" altLang="en-US" sz="2400" dirty="0" smtClean="0">
                <a:solidFill>
                  <a:srgbClr val="27282C"/>
                </a:solidFill>
              </a:rPr>
              <a:t>실 데이터 입력 후</a:t>
            </a:r>
            <a:r>
              <a:rPr lang="en-US" altLang="ko-KR" sz="2400" dirty="0" smtClean="0">
                <a:solidFill>
                  <a:srgbClr val="27282C"/>
                </a:solidFill>
              </a:rPr>
              <a:t>,</a:t>
            </a:r>
          </a:p>
          <a:p>
            <a:pPr algn="ctr"/>
            <a:r>
              <a:rPr lang="ko-KR" altLang="en-US" sz="2400" dirty="0" err="1" smtClean="0">
                <a:solidFill>
                  <a:srgbClr val="27282C"/>
                </a:solidFill>
              </a:rPr>
              <a:t>위젯</a:t>
            </a:r>
            <a:r>
              <a:rPr lang="ko-KR" altLang="en-US" sz="2400" dirty="0" smtClean="0">
                <a:solidFill>
                  <a:srgbClr val="27282C"/>
                </a:solidFill>
              </a:rPr>
              <a:t> 이미지 첨부</a:t>
            </a:r>
            <a:endParaRPr lang="en-US" altLang="ko-KR" sz="2400" dirty="0" smtClean="0">
              <a:solidFill>
                <a:srgbClr val="27282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0508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://www.ardiseny.es/wordpress/http:/wp.ardiseny.es/wp-content/uploads/2015/03/programacion-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3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-756591" y="-501"/>
            <a:ext cx="9913066" cy="6855405"/>
          </a:xfrm>
          <a:prstGeom prst="rect">
            <a:avLst/>
          </a:prstGeom>
          <a:solidFill>
            <a:srgbClr val="27282C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2987824" y="2348880"/>
            <a:ext cx="334837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altLang="ko-KR" sz="660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</a:t>
            </a:r>
          </a:p>
          <a:p>
            <a:pPr algn="ctr">
              <a:spcAft>
                <a:spcPts val="600"/>
              </a:spcAft>
            </a:pPr>
            <a:r>
              <a:rPr lang="en-US" altLang="ko-KR" sz="2800" spc="300" dirty="0" smtClean="0">
                <a:solidFill>
                  <a:schemeClr val="bg1"/>
                </a:solidFill>
              </a:rPr>
              <a:t>{</a:t>
            </a:r>
            <a:r>
              <a:rPr lang="ko-KR" altLang="en-US" sz="2800" spc="300" dirty="0" smtClean="0">
                <a:solidFill>
                  <a:schemeClr val="bg1"/>
                </a:solidFill>
              </a:rPr>
              <a:t>사용기술</a:t>
            </a:r>
            <a:r>
              <a:rPr lang="en-US" altLang="ko-KR" sz="2800" spc="300" dirty="0" smtClean="0">
                <a:solidFill>
                  <a:schemeClr val="bg1"/>
                </a:solidFill>
              </a:rPr>
              <a:t>}</a:t>
            </a:r>
            <a:endParaRPr lang="en-US" altLang="ko-KR" sz="3200" spc="300" dirty="0" smtClean="0">
              <a:solidFill>
                <a:schemeClr val="bg1"/>
              </a:solidFill>
            </a:endParaRPr>
          </a:p>
          <a:p>
            <a:pPr algn="ctr">
              <a:spcAft>
                <a:spcPts val="600"/>
              </a:spcAft>
            </a:pPr>
            <a:r>
              <a:rPr lang="en-US" altLang="ko-KR" dirty="0" smtClean="0">
                <a:solidFill>
                  <a:schemeClr val="bg1"/>
                </a:solidFill>
              </a:rPr>
              <a:t>Daily Partner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99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7504" y="404664"/>
            <a:ext cx="16561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atin typeface="02UtsukushiMincho" panose="02000600000000000000" pitchFamily="2" charset="-128"/>
                <a:ea typeface="02UtsukushiMincho" panose="02000600000000000000" pitchFamily="2" charset="-128"/>
              </a:rPr>
              <a:t>3. </a:t>
            </a:r>
            <a:r>
              <a:rPr lang="ko-KR" altLang="en-US" sz="1400" dirty="0" smtClean="0">
                <a:latin typeface="02UtsukushiMincho" panose="02000600000000000000" pitchFamily="2" charset="-128"/>
                <a:ea typeface="02UtsukushiMincho" panose="02000600000000000000" pitchFamily="2" charset="-128"/>
              </a:rPr>
              <a:t>사용기술</a:t>
            </a:r>
            <a:endParaRPr lang="ko-KR" altLang="en-US" sz="1400" dirty="0">
              <a:latin typeface="02UtsukushiMincho" panose="02000600000000000000" pitchFamily="2" charset="-128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691680" y="332656"/>
            <a:ext cx="2448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solidFill>
                  <a:srgbClr val="0066CC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도식화</a:t>
            </a:r>
            <a:endParaRPr lang="ko-KR" altLang="en-US" sz="2400" dirty="0">
              <a:solidFill>
                <a:srgbClr val="0066CC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053308" y="1130872"/>
            <a:ext cx="3878732" cy="245192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5697125" y="1130871"/>
            <a:ext cx="2888622" cy="245193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053308" y="4653138"/>
            <a:ext cx="3878732" cy="151326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5697125" y="4653136"/>
            <a:ext cx="2888622" cy="151326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Picture 3" descr="C:\Users\SAMSUNG\Documents\카카오톡 받은 파일\KakaoTalk_20160620_004324298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2512" y="1308820"/>
            <a:ext cx="778703" cy="778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C:\Users\SAMSUNG\Documents\카카오톡 받은 파일\KakaoTalk_20160620_004441088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6191" y="1274887"/>
            <a:ext cx="820663" cy="820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5" descr="C:\Users\SAMSUNG\Documents\카카오톡 받은 파일\KakaoTalk_20160620_004516165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0718" y="1260026"/>
            <a:ext cx="872830" cy="872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C:\Users\SAMSUNG\Documents\카카오톡 받은 파일\KakaoTalk_20160620_004608839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2014646"/>
            <a:ext cx="1889575" cy="982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7" descr="C:\Users\SAMSUNG\Documents\카카오톡 받은 파일\KakaoTalk_20160620_004716852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6383" y="3861048"/>
            <a:ext cx="1280373" cy="603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0" descr="C:\Users\SAMSUNG\Documents\카카오톡 받은 파일\KakaoTalk_20160620_005036805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309" y="2139702"/>
            <a:ext cx="1857375" cy="857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1" descr="C:\Users\SAMSUNG\Documents\카카오톡 받은 파일\KakaoTalk_20160620_005120951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4358" y="4763322"/>
            <a:ext cx="2601992" cy="608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4" descr="C:\Users\SAMSUNG\Documents\카카오톡 받은 파일\KakaoTalk_20160620_005456667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4946" y="2915544"/>
            <a:ext cx="1615852" cy="385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5" descr="C:\Users\SAMSUNG\Documents\카카오톡 받은 파일\KakaoTalk_20160620_005653517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7768" y="4912085"/>
            <a:ext cx="734364" cy="862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6" descr="C:\Users\Administrator\Desktop\goal\포폴 이미지\lamp-logo.png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2664816" y="5184906"/>
            <a:ext cx="1907184" cy="831018"/>
          </a:xfrm>
          <a:prstGeom prst="rect">
            <a:avLst/>
          </a:prstGeom>
          <a:noFill/>
        </p:spPr>
      </p:pic>
      <p:pic>
        <p:nvPicPr>
          <p:cNvPr id="19" name="Picture 2" descr="C:\Users\Administrator\Desktop\unnamed.png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7380312" y="1268760"/>
            <a:ext cx="920825" cy="885517"/>
          </a:xfrm>
          <a:prstGeom prst="rect">
            <a:avLst/>
          </a:prstGeom>
          <a:noFill/>
        </p:spPr>
      </p:pic>
      <p:pic>
        <p:nvPicPr>
          <p:cNvPr id="20" name="Picture 4" descr="C:\Users\Administrator\Desktop\unnamed.png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6055851" y="1333190"/>
            <a:ext cx="792200" cy="761825"/>
          </a:xfrm>
          <a:prstGeom prst="rect">
            <a:avLst/>
          </a:prstGeom>
          <a:noFill/>
        </p:spPr>
      </p:pic>
      <p:pic>
        <p:nvPicPr>
          <p:cNvPr id="21" name="Picture 3" descr="C:\Users\Administrator\Desktop\Screenshot_1.png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7384224" y="2208007"/>
            <a:ext cx="985959" cy="785314"/>
          </a:xfrm>
          <a:prstGeom prst="rect">
            <a:avLst/>
          </a:prstGeom>
          <a:noFill/>
        </p:spPr>
      </p:pic>
      <p:pic>
        <p:nvPicPr>
          <p:cNvPr id="22" name="Picture 5" descr="C:\Users\Administrator\Desktop\Screenshot_2.png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6042640" y="2306179"/>
            <a:ext cx="1170561" cy="612325"/>
          </a:xfrm>
          <a:prstGeom prst="rect">
            <a:avLst/>
          </a:prstGeom>
          <a:noFill/>
        </p:spPr>
      </p:pic>
      <p:sp>
        <p:nvSpPr>
          <p:cNvPr id="23" name="TextBox 16"/>
          <p:cNvSpPr txBox="1"/>
          <p:nvPr/>
        </p:nvSpPr>
        <p:spPr>
          <a:xfrm>
            <a:off x="1034775" y="3121136"/>
            <a:ext cx="1634176" cy="461665"/>
          </a:xfrm>
          <a:prstGeom prst="rect">
            <a:avLst/>
          </a:prstGeom>
          <a:ln>
            <a:solidFill>
              <a:srgbClr val="3708E2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400" dirty="0" smtClean="0">
                <a:solidFill>
                  <a:srgbClr val="3708E2"/>
                </a:solidFill>
                <a:latin typeface="Kazesawa Regular" panose="020B0502020203020207" pitchFamily="34" charset="-128"/>
                <a:ea typeface="Kazesawa Regular" panose="020B0502020203020207" pitchFamily="34" charset="-128"/>
                <a:cs typeface="Kazesawa Regular" panose="020B0502020203020207" pitchFamily="34" charset="-128"/>
              </a:rPr>
              <a:t>Front-end</a:t>
            </a:r>
            <a:endParaRPr lang="ko-KR" altLang="en-US" sz="2400" dirty="0">
              <a:solidFill>
                <a:srgbClr val="3708E2"/>
              </a:solidFill>
              <a:latin typeface="Kazesawa Regular" panose="020B0502020203020207" pitchFamily="34" charset="-128"/>
              <a:cs typeface="Kazesawa Regular" panose="020B0502020203020207" pitchFamily="34" charset="-128"/>
            </a:endParaRPr>
          </a:p>
        </p:txBody>
      </p:sp>
      <p:sp>
        <p:nvSpPr>
          <p:cNvPr id="24" name="TextBox 16"/>
          <p:cNvSpPr txBox="1"/>
          <p:nvPr/>
        </p:nvSpPr>
        <p:spPr>
          <a:xfrm>
            <a:off x="1053308" y="5695248"/>
            <a:ext cx="1634176" cy="461665"/>
          </a:xfrm>
          <a:prstGeom prst="rect">
            <a:avLst/>
          </a:prstGeom>
          <a:ln>
            <a:solidFill>
              <a:srgbClr val="3708E2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400" dirty="0" smtClean="0">
                <a:solidFill>
                  <a:srgbClr val="3708E2"/>
                </a:solidFill>
                <a:latin typeface="Kazesawa Regular" panose="020B0502020203020207" pitchFamily="34" charset="-128"/>
                <a:ea typeface="Kazesawa Regular" panose="020B0502020203020207" pitchFamily="34" charset="-128"/>
                <a:cs typeface="Kazesawa Regular" panose="020B0502020203020207" pitchFamily="34" charset="-128"/>
              </a:rPr>
              <a:t>Back-end</a:t>
            </a:r>
            <a:endParaRPr lang="ko-KR" altLang="en-US" sz="2400" dirty="0">
              <a:solidFill>
                <a:srgbClr val="3708E2"/>
              </a:solidFill>
              <a:latin typeface="Kazesawa Regular" panose="020B0502020203020207" pitchFamily="34" charset="-128"/>
              <a:cs typeface="Kazesawa Regular" panose="020B0502020203020207" pitchFamily="34" charset="-128"/>
            </a:endParaRPr>
          </a:p>
        </p:txBody>
      </p:sp>
      <p:sp>
        <p:nvSpPr>
          <p:cNvPr id="25" name="TextBox 16"/>
          <p:cNvSpPr txBox="1"/>
          <p:nvPr/>
        </p:nvSpPr>
        <p:spPr>
          <a:xfrm>
            <a:off x="5689842" y="5704738"/>
            <a:ext cx="991984" cy="461665"/>
          </a:xfrm>
          <a:prstGeom prst="rect">
            <a:avLst/>
          </a:prstGeom>
          <a:ln>
            <a:solidFill>
              <a:srgbClr val="3708E2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400" dirty="0" smtClean="0">
                <a:solidFill>
                  <a:srgbClr val="3708E2"/>
                </a:solidFill>
                <a:latin typeface="Kazesawa Regular" panose="020B0502020203020207" pitchFamily="34" charset="-128"/>
                <a:ea typeface="Kazesawa Regular" panose="020B0502020203020207" pitchFamily="34" charset="-128"/>
                <a:cs typeface="Kazesawa Regular" panose="020B0502020203020207" pitchFamily="34" charset="-128"/>
              </a:rPr>
              <a:t>App</a:t>
            </a:r>
          </a:p>
        </p:txBody>
      </p:sp>
      <p:sp>
        <p:nvSpPr>
          <p:cNvPr id="26" name="TextBox 16"/>
          <p:cNvSpPr txBox="1"/>
          <p:nvPr/>
        </p:nvSpPr>
        <p:spPr>
          <a:xfrm>
            <a:off x="5672827" y="3121136"/>
            <a:ext cx="1262057" cy="461665"/>
          </a:xfrm>
          <a:prstGeom prst="rect">
            <a:avLst/>
          </a:prstGeom>
          <a:ln>
            <a:solidFill>
              <a:srgbClr val="3708E2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400" dirty="0" smtClean="0">
                <a:solidFill>
                  <a:srgbClr val="3708E2"/>
                </a:solidFill>
                <a:latin typeface="Kazesawa Regular" panose="020B0502020203020207" pitchFamily="34" charset="-128"/>
                <a:ea typeface="Kazesawa Regular" panose="020B0502020203020207" pitchFamily="34" charset="-128"/>
                <a:cs typeface="Kazesawa Regular" panose="020B0502020203020207" pitchFamily="34" charset="-128"/>
              </a:rPr>
              <a:t>Plug-in</a:t>
            </a:r>
            <a:endParaRPr lang="ko-KR" altLang="en-US" sz="2400" dirty="0">
              <a:solidFill>
                <a:srgbClr val="3708E2"/>
              </a:solidFill>
              <a:latin typeface="Kazesawa Regular" panose="020B0502020203020207" pitchFamily="34" charset="-128"/>
              <a:cs typeface="Kazesawa Regular" panose="020B0502020203020207" pitchFamily="34" charset="-128"/>
            </a:endParaRPr>
          </a:p>
        </p:txBody>
      </p:sp>
      <p:sp>
        <p:nvSpPr>
          <p:cNvPr id="27" name="왼쪽/오른쪽 화살표 26"/>
          <p:cNvSpPr/>
          <p:nvPr/>
        </p:nvSpPr>
        <p:spPr bwMode="auto">
          <a:xfrm>
            <a:off x="4761404" y="2020751"/>
            <a:ext cx="1078607" cy="373134"/>
          </a:xfrm>
          <a:prstGeom prst="leftRightArrow">
            <a:avLst/>
          </a:prstGeom>
          <a:solidFill>
            <a:srgbClr val="3708E2"/>
          </a:solidFill>
          <a:ln>
            <a:noFill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0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8" name="왼쪽/오른쪽 화살표 27"/>
          <p:cNvSpPr/>
          <p:nvPr/>
        </p:nvSpPr>
        <p:spPr bwMode="auto">
          <a:xfrm rot="5400000">
            <a:off x="2649436" y="3958787"/>
            <a:ext cx="1385126" cy="470486"/>
          </a:xfrm>
          <a:prstGeom prst="leftRightArrow">
            <a:avLst/>
          </a:prstGeom>
          <a:solidFill>
            <a:srgbClr val="3708E2"/>
          </a:solidFill>
          <a:ln>
            <a:noFill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0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9" name="왼쪽/오른쪽 화살표 28"/>
          <p:cNvSpPr/>
          <p:nvPr/>
        </p:nvSpPr>
        <p:spPr bwMode="auto">
          <a:xfrm>
            <a:off x="4761404" y="5227281"/>
            <a:ext cx="1078607" cy="373134"/>
          </a:xfrm>
          <a:prstGeom prst="leftRightArrow">
            <a:avLst/>
          </a:prstGeom>
          <a:solidFill>
            <a:srgbClr val="3708E2"/>
          </a:solidFill>
          <a:ln>
            <a:noFill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0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519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C:\Users\SAMSUNG\Desktop\기획서및 회의록\발표ppt\#balance_3조_샘플 이미지\840711_20160823171012_889_000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45323" y="0"/>
            <a:ext cx="9725835" cy="6854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-756591" y="-501"/>
            <a:ext cx="9913066" cy="6855405"/>
          </a:xfrm>
          <a:prstGeom prst="rect">
            <a:avLst/>
          </a:prstGeom>
          <a:solidFill>
            <a:srgbClr val="27282C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2987824" y="2348880"/>
            <a:ext cx="334837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altLang="ko-KR" sz="660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</a:t>
            </a:r>
          </a:p>
          <a:p>
            <a:pPr algn="ctr">
              <a:spcAft>
                <a:spcPts val="600"/>
              </a:spcAft>
            </a:pPr>
            <a:r>
              <a:rPr lang="en-US" altLang="ko-KR" sz="2800" spc="300" dirty="0" smtClean="0">
                <a:solidFill>
                  <a:schemeClr val="bg1"/>
                </a:solidFill>
              </a:rPr>
              <a:t>{</a:t>
            </a:r>
            <a:r>
              <a:rPr lang="ko-KR" altLang="en-US" sz="2800" spc="300" dirty="0" smtClean="0">
                <a:solidFill>
                  <a:schemeClr val="bg1"/>
                </a:solidFill>
              </a:rPr>
              <a:t>시 연</a:t>
            </a:r>
            <a:r>
              <a:rPr lang="en-US" altLang="ko-KR" sz="2800" spc="300" dirty="0" smtClean="0">
                <a:solidFill>
                  <a:schemeClr val="bg1"/>
                </a:solidFill>
              </a:rPr>
              <a:t>}</a:t>
            </a:r>
            <a:endParaRPr lang="en-US" altLang="ko-KR" sz="3200" spc="300" dirty="0" smtClean="0">
              <a:solidFill>
                <a:schemeClr val="bg1"/>
              </a:solidFill>
            </a:endParaRPr>
          </a:p>
          <a:p>
            <a:pPr algn="ctr">
              <a:spcAft>
                <a:spcPts val="600"/>
              </a:spcAft>
            </a:pPr>
            <a:r>
              <a:rPr lang="en-US" altLang="ko-KR" dirty="0" smtClean="0">
                <a:solidFill>
                  <a:schemeClr val="bg1"/>
                </a:solidFill>
              </a:rPr>
              <a:t>Daily Partner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7974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C:\Users\SAMSUNG\Desktop\기획서및 회의록\발표ppt\#balance_3조_샘플 이미지\office-581131_192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32555" y="-501"/>
            <a:ext cx="9613067" cy="6855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-756591" y="-501"/>
            <a:ext cx="9913066" cy="6855405"/>
          </a:xfrm>
          <a:prstGeom prst="rect">
            <a:avLst/>
          </a:prstGeom>
          <a:solidFill>
            <a:srgbClr val="27282C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2987824" y="2348880"/>
            <a:ext cx="334837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altLang="ko-KR" sz="660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5</a:t>
            </a:r>
          </a:p>
          <a:p>
            <a:pPr algn="ctr">
              <a:spcAft>
                <a:spcPts val="600"/>
              </a:spcAft>
            </a:pPr>
            <a:r>
              <a:rPr lang="en-US" altLang="ko-KR" sz="2800" spc="300" dirty="0" smtClean="0">
                <a:solidFill>
                  <a:schemeClr val="bg1"/>
                </a:solidFill>
              </a:rPr>
              <a:t>{</a:t>
            </a:r>
            <a:r>
              <a:rPr lang="ko-KR" altLang="en-US" sz="2800" spc="300" dirty="0" smtClean="0">
                <a:solidFill>
                  <a:schemeClr val="bg1"/>
                </a:solidFill>
              </a:rPr>
              <a:t>기대효과</a:t>
            </a:r>
            <a:r>
              <a:rPr lang="en-US" altLang="ko-KR" sz="2800" spc="300" dirty="0" smtClean="0">
                <a:solidFill>
                  <a:schemeClr val="bg1"/>
                </a:solidFill>
              </a:rPr>
              <a:t>}</a:t>
            </a:r>
            <a:endParaRPr lang="en-US" altLang="ko-KR" sz="3200" spc="300" dirty="0" smtClean="0">
              <a:solidFill>
                <a:schemeClr val="bg1"/>
              </a:solidFill>
            </a:endParaRPr>
          </a:p>
          <a:p>
            <a:pPr algn="ctr">
              <a:spcAft>
                <a:spcPts val="600"/>
              </a:spcAft>
            </a:pPr>
            <a:r>
              <a:rPr lang="en-US" altLang="ko-KR" dirty="0" smtClean="0">
                <a:solidFill>
                  <a:schemeClr val="bg1"/>
                </a:solidFill>
              </a:rPr>
              <a:t>Daily Partner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7974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7504" y="404664"/>
            <a:ext cx="16561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atin typeface="02UtsukushiMincho" panose="02000600000000000000" pitchFamily="2" charset="-128"/>
                <a:ea typeface="02UtsukushiMincho" panose="02000600000000000000" pitchFamily="2" charset="-128"/>
              </a:rPr>
              <a:t>5. </a:t>
            </a:r>
            <a:r>
              <a:rPr lang="ko-KR" altLang="en-US" sz="1400" dirty="0" smtClean="0">
                <a:latin typeface="02UtsukushiMincho" panose="02000600000000000000" pitchFamily="2" charset="-128"/>
                <a:ea typeface="02UtsukushiMincho" panose="02000600000000000000" pitchFamily="2" charset="-128"/>
              </a:rPr>
              <a:t>기대효과</a:t>
            </a:r>
            <a:endParaRPr lang="ko-KR" altLang="en-US" sz="1400" dirty="0">
              <a:latin typeface="02UtsukushiMincho" panose="02000600000000000000" pitchFamily="2" charset="-128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691680" y="332656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solidFill>
                  <a:srgbClr val="0066CC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소제목</a:t>
            </a:r>
            <a:endParaRPr lang="ko-KR" altLang="en-US" sz="2400" dirty="0">
              <a:solidFill>
                <a:srgbClr val="0066CC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18094" y="1268760"/>
            <a:ext cx="787299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sz="2400" dirty="0">
                <a:solidFill>
                  <a:srgbClr val="27282C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사용자가 일정에 대한 정보를 통합된 형태로 볼 수 있다</a:t>
            </a:r>
            <a:endParaRPr lang="en-US" altLang="ko-KR" sz="2400" dirty="0">
              <a:solidFill>
                <a:srgbClr val="27282C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sz="2400" dirty="0">
                <a:solidFill>
                  <a:srgbClr val="27282C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브리핑을 통하여 당일에 필요한 정보를 즉시 얻을 수 있다</a:t>
            </a:r>
            <a:endParaRPr lang="en-US" altLang="ko-KR" sz="2400" dirty="0">
              <a:solidFill>
                <a:srgbClr val="27282C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sz="2400" dirty="0">
                <a:solidFill>
                  <a:srgbClr val="27282C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일정과 관련된 정보들도 통합적으로 관리해 체계적인 일정 관리를 할 수 있다</a:t>
            </a:r>
            <a:endParaRPr lang="en-US" altLang="ko-KR" sz="2400" dirty="0">
              <a:solidFill>
                <a:srgbClr val="27282C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92386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75656" y="1988840"/>
            <a:ext cx="46805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spc="600" dirty="0" smtClean="0"/>
              <a:t>D</a:t>
            </a:r>
            <a:r>
              <a:rPr lang="en-US" altLang="ko-KR" sz="3600" spc="600" dirty="0" smtClean="0"/>
              <a:t>aily </a:t>
            </a:r>
            <a:r>
              <a:rPr lang="en-US" altLang="ko-KR" sz="4400" spc="600" dirty="0" smtClean="0"/>
              <a:t>P</a:t>
            </a:r>
            <a:r>
              <a:rPr lang="en-US" altLang="ko-KR" sz="3600" spc="600" dirty="0" smtClean="0"/>
              <a:t>artner</a:t>
            </a:r>
            <a:endParaRPr lang="ko-KR" altLang="en-US" sz="3600" spc="600" dirty="0"/>
          </a:p>
        </p:txBody>
      </p:sp>
      <p:sp>
        <p:nvSpPr>
          <p:cNvPr id="9" name="TextBox 8"/>
          <p:cNvSpPr txBox="1"/>
          <p:nvPr/>
        </p:nvSpPr>
        <p:spPr>
          <a:xfrm>
            <a:off x="-25471" y="-531440"/>
            <a:ext cx="1619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pc="600" dirty="0" smtClean="0">
                <a:latin typeface="02UtsukushiMincho" panose="02000600000000000000" pitchFamily="2" charset="-128"/>
                <a:ea typeface="02UtsukushiMincho" panose="02000600000000000000" pitchFamily="2" charset="-128"/>
              </a:rPr>
              <a:t>Balance</a:t>
            </a:r>
            <a:endParaRPr lang="ko-KR" altLang="en-US" spc="600" dirty="0">
              <a:latin typeface="02UtsukushiMincho" panose="02000600000000000000" pitchFamily="2" charset="-128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458144" y="2760022"/>
            <a:ext cx="464422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dirty="0" smtClean="0">
                <a:solidFill>
                  <a:srgbClr val="27282C"/>
                </a:solidFill>
              </a:rPr>
              <a:t>{</a:t>
            </a:r>
            <a:r>
              <a:rPr lang="ko-KR" altLang="ko-KR" sz="3200" dirty="0" smtClean="0">
                <a:solidFill>
                  <a:srgbClr val="27282C"/>
                </a:solidFill>
              </a:rPr>
              <a:t>일과</a:t>
            </a:r>
            <a:r>
              <a:rPr lang="ko-KR" altLang="ko-KR" sz="2800" dirty="0" smtClean="0">
                <a:solidFill>
                  <a:srgbClr val="27282C"/>
                </a:solidFill>
              </a:rPr>
              <a:t>를</a:t>
            </a:r>
            <a:r>
              <a:rPr lang="en-US" altLang="ko-KR" sz="2800" dirty="0" smtClean="0">
                <a:solidFill>
                  <a:srgbClr val="27282C"/>
                </a:solidFill>
              </a:rPr>
              <a:t> </a:t>
            </a:r>
            <a:r>
              <a:rPr lang="ko-KR" altLang="ko-KR" sz="3000" dirty="0">
                <a:solidFill>
                  <a:srgbClr val="27282C"/>
                </a:solidFill>
              </a:rPr>
              <a:t>관리</a:t>
            </a:r>
            <a:r>
              <a:rPr lang="ko-KR" altLang="ko-KR" sz="2800" dirty="0">
                <a:solidFill>
                  <a:srgbClr val="27282C"/>
                </a:solidFill>
              </a:rPr>
              <a:t>하는</a:t>
            </a:r>
            <a:r>
              <a:rPr lang="en-US" altLang="ko-KR" sz="2800" dirty="0">
                <a:solidFill>
                  <a:srgbClr val="27282C"/>
                </a:solidFill>
              </a:rPr>
              <a:t> </a:t>
            </a:r>
            <a:r>
              <a:rPr lang="ko-KR" altLang="ko-KR" sz="3000" dirty="0" smtClean="0">
                <a:solidFill>
                  <a:srgbClr val="27282C"/>
                </a:solidFill>
              </a:rPr>
              <a:t>서비스</a:t>
            </a:r>
            <a:r>
              <a:rPr lang="en-US" altLang="ko-KR" sz="3600" dirty="0" smtClean="0">
                <a:solidFill>
                  <a:srgbClr val="27282C"/>
                </a:solidFill>
              </a:rPr>
              <a:t>}</a:t>
            </a:r>
            <a:endParaRPr lang="ko-KR" altLang="en-US" sz="1600" dirty="0">
              <a:solidFill>
                <a:srgbClr val="27282C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995936" y="4160757"/>
            <a:ext cx="4248472" cy="4203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600" spc="300" dirty="0" smtClean="0">
                <a:solidFill>
                  <a:srgbClr val="27282C"/>
                </a:solidFill>
              </a:rPr>
              <a:t>3</a:t>
            </a:r>
            <a:r>
              <a:rPr lang="ko-KR" altLang="en-US" sz="1600" spc="300" dirty="0" smtClean="0">
                <a:solidFill>
                  <a:srgbClr val="27282C"/>
                </a:solidFill>
              </a:rPr>
              <a:t>조 </a:t>
            </a:r>
            <a:r>
              <a:rPr lang="en-US" altLang="ko-KR" sz="1600" spc="300" dirty="0" smtClean="0">
                <a:solidFill>
                  <a:srgbClr val="27282C"/>
                </a:solidFill>
              </a:rPr>
              <a:t>| </a:t>
            </a:r>
            <a:r>
              <a:rPr lang="ko-KR" altLang="en-US" sz="1600" spc="300" dirty="0" smtClean="0">
                <a:solidFill>
                  <a:srgbClr val="27282C"/>
                </a:solidFill>
              </a:rPr>
              <a:t>김가람 박지현 김동근 장지혜</a:t>
            </a:r>
            <a:endParaRPr lang="ko-KR" altLang="en-US" sz="1600" spc="300" dirty="0">
              <a:solidFill>
                <a:srgbClr val="27282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5632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323155" y="1574790"/>
            <a:ext cx="2915542" cy="2862322"/>
          </a:xfrm>
          <a:prstGeom prst="rect">
            <a:avLst/>
          </a:prstGeom>
          <a:noFill/>
          <a:ln>
            <a:solidFill>
              <a:srgbClr val="E0E8E8"/>
            </a:solidFill>
          </a:ln>
        </p:spPr>
        <p:txBody>
          <a:bodyPr wrap="none" rtlCol="0">
            <a:spAutoFit/>
          </a:bodyPr>
          <a:lstStyle/>
          <a:p>
            <a:pPr marL="612000" indent="-514350" algn="dist">
              <a:lnSpc>
                <a:spcPct val="150000"/>
              </a:lnSpc>
              <a:buFont typeface="+mj-lt"/>
              <a:buAutoNum type="romanUcPeriod"/>
            </a:pPr>
            <a:r>
              <a:rPr lang="ko-KR" altLang="en-US" sz="2400" spc="300" dirty="0" smtClean="0">
                <a:solidFill>
                  <a:srgbClr val="E0E8E8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프로젝트 개</a:t>
            </a:r>
            <a:r>
              <a:rPr lang="ko-KR" altLang="en-US" sz="2400" spc="300" dirty="0">
                <a:solidFill>
                  <a:srgbClr val="E0E8E8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요</a:t>
            </a:r>
            <a:endParaRPr lang="en-US" altLang="ko-KR" sz="2400" spc="300" dirty="0" smtClean="0">
              <a:solidFill>
                <a:srgbClr val="E0E8E8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marL="612000" indent="-514350" algn="dist">
              <a:lnSpc>
                <a:spcPct val="150000"/>
              </a:lnSpc>
              <a:buFont typeface="+mj-lt"/>
              <a:buAutoNum type="romanUcPeriod"/>
            </a:pPr>
            <a:r>
              <a:rPr lang="ko-KR" altLang="en-US" sz="2400" spc="300" dirty="0" smtClean="0">
                <a:solidFill>
                  <a:srgbClr val="E0E8E8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서비스</a:t>
            </a:r>
            <a:r>
              <a:rPr lang="ko-KR" altLang="en-US" sz="2400" spc="300" dirty="0" smtClean="0">
                <a:solidFill>
                  <a:srgbClr val="E0E8E8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소</a:t>
            </a:r>
            <a:r>
              <a:rPr lang="ko-KR" altLang="en-US" sz="2400" spc="300" dirty="0">
                <a:solidFill>
                  <a:srgbClr val="E0E8E8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개</a:t>
            </a:r>
            <a:r>
              <a:rPr lang="ko-KR" altLang="en-US" sz="2400" spc="300" dirty="0" smtClean="0">
                <a:solidFill>
                  <a:srgbClr val="E0E8E8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endParaRPr lang="en-US" altLang="ko-KR" sz="2400" spc="300" dirty="0" smtClean="0">
              <a:solidFill>
                <a:srgbClr val="E0E8E8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marL="612000" indent="-514350" algn="dist">
              <a:lnSpc>
                <a:spcPct val="150000"/>
              </a:lnSpc>
              <a:buFont typeface="+mj-lt"/>
              <a:buAutoNum type="romanUcPeriod"/>
            </a:pPr>
            <a:r>
              <a:rPr lang="ko-KR" altLang="en-US" sz="2400" spc="300" dirty="0" smtClean="0">
                <a:solidFill>
                  <a:srgbClr val="E0E8E8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사용기</a:t>
            </a:r>
            <a:r>
              <a:rPr lang="ko-KR" altLang="en-US" sz="2400" spc="300" dirty="0">
                <a:solidFill>
                  <a:srgbClr val="E0E8E8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술</a:t>
            </a:r>
            <a:endParaRPr lang="en-US" altLang="ko-KR" sz="2400" spc="300" dirty="0" smtClean="0">
              <a:solidFill>
                <a:srgbClr val="E0E8E8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marL="612000" indent="-514350" algn="dist">
              <a:lnSpc>
                <a:spcPct val="150000"/>
              </a:lnSpc>
              <a:buFont typeface="+mj-lt"/>
              <a:buAutoNum type="romanUcPeriod"/>
            </a:pPr>
            <a:r>
              <a:rPr lang="ko-KR" altLang="en-US" sz="2400" spc="300" dirty="0" smtClean="0">
                <a:solidFill>
                  <a:srgbClr val="E0E8E8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시연</a:t>
            </a:r>
            <a:endParaRPr lang="en-US" altLang="ko-KR" sz="2400" spc="300" dirty="0" smtClean="0">
              <a:solidFill>
                <a:srgbClr val="E0E8E8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marL="612000" indent="-514350" algn="dist">
              <a:lnSpc>
                <a:spcPct val="150000"/>
              </a:lnSpc>
              <a:buFont typeface="+mj-lt"/>
              <a:buAutoNum type="romanUcPeriod"/>
            </a:pPr>
            <a:r>
              <a:rPr lang="ko-KR" altLang="en-US" sz="2400" spc="300" dirty="0" smtClean="0">
                <a:solidFill>
                  <a:srgbClr val="E0E8E8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기대효과</a:t>
            </a:r>
            <a:endParaRPr lang="en-US" altLang="ko-KR" sz="2400" spc="300" dirty="0" smtClean="0">
              <a:solidFill>
                <a:srgbClr val="E0E8E8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-324544" y="1249470"/>
            <a:ext cx="0" cy="3187642"/>
          </a:xfrm>
          <a:prstGeom prst="line">
            <a:avLst/>
          </a:prstGeom>
          <a:ln w="38100">
            <a:solidFill>
              <a:srgbClr val="0066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683567" y="724634"/>
            <a:ext cx="204798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 smtClean="0">
                <a:solidFill>
                  <a:srgbClr val="E0E8E8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CONTENTS/</a:t>
            </a:r>
            <a:endParaRPr lang="ko-KR" altLang="en-US" sz="2200" dirty="0">
              <a:solidFill>
                <a:srgbClr val="E0E8E8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1691680" y="193740"/>
            <a:ext cx="7272808" cy="0"/>
          </a:xfrm>
          <a:prstGeom prst="line">
            <a:avLst/>
          </a:prstGeom>
          <a:ln w="12700">
            <a:solidFill>
              <a:srgbClr val="E0E8E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220528" y="6669360"/>
            <a:ext cx="8743960" cy="0"/>
          </a:xfrm>
          <a:prstGeom prst="line">
            <a:avLst/>
          </a:prstGeom>
          <a:ln w="12700">
            <a:solidFill>
              <a:srgbClr val="E0E8E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그룹 15"/>
          <p:cNvGrpSpPr/>
          <p:nvPr/>
        </p:nvGrpSpPr>
        <p:grpSpPr>
          <a:xfrm rot="179529">
            <a:off x="6101464" y="1353385"/>
            <a:ext cx="2293053" cy="3245659"/>
            <a:chOff x="6101464" y="1353385"/>
            <a:chExt cx="2293053" cy="3245659"/>
          </a:xfrm>
          <a:effectLst>
            <a:reflection blurRad="6350" stA="52000" endA="300" endPos="35000" dir="5400000" sy="-100000" algn="bl" rotWithShape="0"/>
          </a:effectLst>
        </p:grpSpPr>
        <p:pic>
          <p:nvPicPr>
            <p:cNvPr id="1026" name="Picture 2" descr="http://cfile5.uf.tistory.com/image/215DC34A549ECB1103B2F0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03"/>
            <a:stretch/>
          </p:blipFill>
          <p:spPr bwMode="auto">
            <a:xfrm rot="234145">
              <a:off x="6101464" y="1353385"/>
              <a:ext cx="2293053" cy="32456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33954">
              <a:off x="6268217" y="1655086"/>
              <a:ext cx="1986477" cy="26377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1" name="TextBox 20"/>
          <p:cNvSpPr txBox="1"/>
          <p:nvPr/>
        </p:nvSpPr>
        <p:spPr>
          <a:xfrm>
            <a:off x="107504" y="47689"/>
            <a:ext cx="1619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pc="600" dirty="0" smtClean="0">
                <a:solidFill>
                  <a:srgbClr val="E0E8E8"/>
                </a:solidFill>
                <a:latin typeface="02UtsukushiMincho" panose="02000600000000000000" pitchFamily="2" charset="-128"/>
                <a:ea typeface="02UtsukushiMincho" panose="02000600000000000000" pitchFamily="2" charset="-128"/>
              </a:rPr>
              <a:t>Balance</a:t>
            </a:r>
            <a:endParaRPr lang="ko-KR" altLang="en-US" spc="600" dirty="0">
              <a:solidFill>
                <a:srgbClr val="E0E8E8"/>
              </a:solidFill>
              <a:latin typeface="02UtsukushiMincho" panose="02000600000000000000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56179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:\Users\SAMSUNG\Desktop\기획서및 회의록\발표ppt\#balance_3조_샘플 이미지\keyboard-498396_1920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881" r="-1"/>
          <a:stretch/>
        </p:blipFill>
        <p:spPr bwMode="auto">
          <a:xfrm>
            <a:off x="5029200" y="-16478"/>
            <a:ext cx="4127275" cy="6874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C:\Users\SAMSUNG\Desktop\기획서및 회의록\발표ppt\#balance_3조_샘플 이미지\keyboard-498396_1920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578"/>
          <a:stretch/>
        </p:blipFill>
        <p:spPr bwMode="auto">
          <a:xfrm rot="462186">
            <a:off x="-2012975" y="-324497"/>
            <a:ext cx="8784977" cy="7519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-756591" y="2595"/>
            <a:ext cx="9913066" cy="6855405"/>
          </a:xfrm>
          <a:prstGeom prst="rect">
            <a:avLst/>
          </a:prstGeom>
          <a:solidFill>
            <a:srgbClr val="27282C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2987824" y="2348880"/>
            <a:ext cx="334837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altLang="ko-KR" sz="660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</a:t>
            </a:r>
          </a:p>
          <a:p>
            <a:pPr algn="ctr">
              <a:spcAft>
                <a:spcPts val="600"/>
              </a:spcAft>
            </a:pPr>
            <a:r>
              <a:rPr lang="en-US" altLang="ko-KR" sz="2800" spc="300" dirty="0" smtClean="0">
                <a:solidFill>
                  <a:schemeClr val="bg1"/>
                </a:solidFill>
              </a:rPr>
              <a:t>{</a:t>
            </a:r>
            <a:r>
              <a:rPr lang="ko-KR" altLang="en-US" sz="2800" spc="300" dirty="0" smtClean="0">
                <a:solidFill>
                  <a:schemeClr val="bg1"/>
                </a:solidFill>
              </a:rPr>
              <a:t>프로젝트개요</a:t>
            </a:r>
            <a:r>
              <a:rPr lang="en-US" altLang="ko-KR" sz="2800" spc="300" dirty="0" smtClean="0">
                <a:solidFill>
                  <a:schemeClr val="bg1"/>
                </a:solidFill>
              </a:rPr>
              <a:t>}</a:t>
            </a:r>
            <a:endParaRPr lang="en-US" altLang="ko-KR" sz="3200" spc="300" dirty="0" smtClean="0">
              <a:solidFill>
                <a:schemeClr val="bg1"/>
              </a:solidFill>
            </a:endParaRPr>
          </a:p>
          <a:p>
            <a:pPr algn="ctr">
              <a:spcAft>
                <a:spcPts val="600"/>
              </a:spcAft>
            </a:pPr>
            <a:r>
              <a:rPr lang="en-US" altLang="ko-KR" dirty="0" smtClean="0">
                <a:solidFill>
                  <a:schemeClr val="bg1"/>
                </a:solidFill>
              </a:rPr>
              <a:t>Daily Partner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8983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7504" y="404664"/>
            <a:ext cx="16561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atin typeface="02UtsukushiMincho" panose="02000600000000000000" pitchFamily="2" charset="-128"/>
                <a:ea typeface="02UtsukushiMincho" panose="02000600000000000000" pitchFamily="2" charset="-128"/>
              </a:rPr>
              <a:t>1. </a:t>
            </a:r>
            <a:r>
              <a:rPr lang="ko-KR" altLang="en-US" sz="1400" dirty="0" smtClean="0">
                <a:latin typeface="02UtsukushiMincho" panose="02000600000000000000" pitchFamily="2" charset="-128"/>
                <a:ea typeface="02UtsukushiMincho" panose="02000600000000000000" pitchFamily="2" charset="-128"/>
              </a:rPr>
              <a:t>프로젝트개요</a:t>
            </a:r>
            <a:endParaRPr lang="ko-KR" altLang="en-US" sz="1400" dirty="0">
              <a:latin typeface="02UtsukushiMincho" panose="02000600000000000000" pitchFamily="2" charset="-128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412776"/>
            <a:ext cx="2800722" cy="38169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999" y="1412776"/>
            <a:ext cx="3934213" cy="43321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-126268" y="2276872"/>
            <a:ext cx="9396536" cy="1368153"/>
          </a:xfrm>
          <a:prstGeom prst="rect">
            <a:avLst/>
          </a:prstGeom>
          <a:solidFill>
            <a:srgbClr val="27282C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-288032" y="2669431"/>
            <a:ext cx="939653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400" dirty="0" smtClean="0">
                <a:solidFill>
                  <a:schemeClr val="bg1"/>
                </a:solidFill>
                <a:effectLst>
                  <a:outerShdw blurRad="177800" dist="50800" dir="2700000" algn="tl">
                    <a:srgbClr val="000000">
                      <a:alpha val="43137"/>
                    </a:srgbClr>
                  </a:outerShdw>
                </a:effectLst>
              </a:rPr>
              <a:t>“</a:t>
            </a:r>
            <a:r>
              <a:rPr lang="ko-KR" altLang="en-US" sz="3400" dirty="0" smtClean="0">
                <a:solidFill>
                  <a:schemeClr val="bg1"/>
                </a:solidFill>
                <a:effectLst>
                  <a:outerShdw blurRad="177800" dist="50800" dir="2700000" algn="tl">
                    <a:srgbClr val="000000">
                      <a:alpha val="43137"/>
                    </a:srgbClr>
                  </a:outerShdw>
                </a:effectLst>
              </a:rPr>
              <a:t>서로 간의 신뢰와 원활한 공동체 활동을 위해</a:t>
            </a:r>
            <a:r>
              <a:rPr lang="en-US" altLang="ko-KR" sz="3400" dirty="0" smtClean="0">
                <a:solidFill>
                  <a:schemeClr val="bg1"/>
                </a:solidFill>
                <a:effectLst>
                  <a:outerShdw blurRad="177800" dist="50800" dir="2700000" algn="tl">
                    <a:srgbClr val="000000">
                      <a:alpha val="43137"/>
                    </a:srgbClr>
                  </a:outerShdw>
                </a:effectLst>
              </a:rPr>
              <a:t>”</a:t>
            </a:r>
            <a:endParaRPr lang="ko-KR" altLang="en-US" sz="3400" dirty="0">
              <a:solidFill>
                <a:schemeClr val="bg1"/>
              </a:solidFill>
              <a:effectLst>
                <a:outerShdw blurRad="177800" dist="508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91680" y="332656"/>
            <a:ext cx="2880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solidFill>
                  <a:srgbClr val="0066CC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약속의 중요성</a:t>
            </a:r>
            <a:endParaRPr lang="ko-KR" altLang="en-US" sz="2400" dirty="0">
              <a:solidFill>
                <a:srgbClr val="0066CC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07744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392071" y="1439998"/>
            <a:ext cx="3528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solidFill>
                  <a:srgbClr val="0066CC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약속과 관련된 서비스</a:t>
            </a:r>
            <a:r>
              <a:rPr lang="en-US" altLang="ko-KR" sz="2400" dirty="0" smtClean="0">
                <a:solidFill>
                  <a:srgbClr val="0066CC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?</a:t>
            </a:r>
            <a:endParaRPr lang="ko-KR" altLang="en-US" sz="2400" dirty="0" smtClean="0">
              <a:solidFill>
                <a:srgbClr val="0066CC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pic>
        <p:nvPicPr>
          <p:cNvPr id="4" name="Picture 12" descr="C:\Users\SAMSUNG\Documents\Downloads\9e31154bd7798af7f47eca069e59c87c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540" y="1412776"/>
            <a:ext cx="512152" cy="512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115616" y="2316719"/>
            <a:ext cx="71800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203200" dist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“</a:t>
            </a:r>
            <a:r>
              <a:rPr lang="en-US" altLang="ko-KR" sz="2800" dirty="0" smtClean="0">
                <a:solidFill>
                  <a:srgbClr val="27282C"/>
                </a:solidFill>
              </a:rPr>
              <a:t> </a:t>
            </a:r>
            <a:r>
              <a:rPr lang="ko-KR" altLang="en-US" sz="2800" dirty="0" smtClean="0">
                <a:solidFill>
                  <a:srgbClr val="27282C"/>
                </a:solidFill>
              </a:rPr>
              <a:t>일정관리</a:t>
            </a:r>
            <a:r>
              <a:rPr lang="en-US" altLang="ko-KR" sz="2800" dirty="0" smtClean="0">
                <a:solidFill>
                  <a:srgbClr val="27282C"/>
                </a:solidFill>
              </a:rPr>
              <a:t>, </a:t>
            </a:r>
            <a:r>
              <a:rPr lang="ko-KR" altLang="en-US" sz="2800" dirty="0" smtClean="0">
                <a:solidFill>
                  <a:srgbClr val="27282C"/>
                </a:solidFill>
              </a:rPr>
              <a:t>장소</a:t>
            </a:r>
            <a:r>
              <a:rPr lang="en-US" altLang="ko-KR" sz="2800" dirty="0" smtClean="0">
                <a:solidFill>
                  <a:srgbClr val="27282C"/>
                </a:solidFill>
              </a:rPr>
              <a:t>, </a:t>
            </a:r>
            <a:r>
              <a:rPr lang="ko-KR" altLang="en-US" sz="2800" dirty="0" smtClean="0">
                <a:solidFill>
                  <a:srgbClr val="27282C"/>
                </a:solidFill>
              </a:rPr>
              <a:t>파일관리</a:t>
            </a:r>
            <a:r>
              <a:rPr lang="en-US" altLang="ko-KR" sz="2800" dirty="0" smtClean="0">
                <a:solidFill>
                  <a:srgbClr val="27282C"/>
                </a:solidFill>
              </a:rPr>
              <a:t>, </a:t>
            </a:r>
            <a:r>
              <a:rPr lang="ko-KR" altLang="en-US" sz="2800" dirty="0" smtClean="0">
                <a:solidFill>
                  <a:srgbClr val="27282C"/>
                </a:solidFill>
              </a:rPr>
              <a:t>날씨</a:t>
            </a:r>
            <a:r>
              <a:rPr lang="en-US" altLang="ko-KR" sz="2800" dirty="0" smtClean="0">
                <a:solidFill>
                  <a:srgbClr val="27282C"/>
                </a:solidFill>
              </a:rPr>
              <a:t>, To-Do </a:t>
            </a:r>
            <a:r>
              <a:rPr lang="en-US" altLang="ko-KR" sz="3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203200" dist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”</a:t>
            </a:r>
            <a:endParaRPr lang="ko-KR" altLang="en-US" sz="2800" dirty="0">
              <a:solidFill>
                <a:srgbClr val="27282C"/>
              </a:solidFill>
            </a:endParaRPr>
          </a:p>
        </p:txBody>
      </p:sp>
      <p:pic>
        <p:nvPicPr>
          <p:cNvPr id="6" name="Picture 9" descr="C:\Users\SAMSUNG\Documents\Downloads\12102eb0d7cf25adc71f2eddf220d300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3645024"/>
            <a:ext cx="988447" cy="988447"/>
          </a:xfrm>
          <a:prstGeom prst="rect">
            <a:avLst/>
          </a:prstGeom>
          <a:noFill/>
          <a:effectLst>
            <a:outerShdw blurRad="203200" dist="114300" dir="5400000" sx="90000" sy="-19000" rotWithShape="0">
              <a:prstClr val="black">
                <a:alpha val="15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3" descr="C:\Users\SAMSUNG\Documents\Downloads\feff11fc6bb77b344670f1233100be1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1790" y="3645024"/>
            <a:ext cx="988447" cy="988447"/>
          </a:xfrm>
          <a:prstGeom prst="rect">
            <a:avLst/>
          </a:prstGeom>
          <a:noFill/>
          <a:effectLst>
            <a:outerShdw blurRad="203200" dist="114300" dir="5400000" sx="90000" sy="-19000" rotWithShape="0">
              <a:prstClr val="black">
                <a:alpha val="15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07504" y="404664"/>
            <a:ext cx="16561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atin typeface="02UtsukushiMincho" panose="02000600000000000000" pitchFamily="2" charset="-128"/>
                <a:ea typeface="02UtsukushiMincho" panose="02000600000000000000" pitchFamily="2" charset="-128"/>
              </a:rPr>
              <a:t>1. </a:t>
            </a:r>
            <a:r>
              <a:rPr lang="ko-KR" altLang="en-US" sz="1400" dirty="0" smtClean="0">
                <a:latin typeface="02UtsukushiMincho" panose="02000600000000000000" pitchFamily="2" charset="-128"/>
                <a:ea typeface="02UtsukushiMincho" panose="02000600000000000000" pitchFamily="2" charset="-128"/>
              </a:rPr>
              <a:t>프로젝트개요</a:t>
            </a:r>
            <a:endParaRPr lang="ko-KR" altLang="en-US" sz="1400" dirty="0">
              <a:latin typeface="02UtsukushiMincho" panose="02000600000000000000" pitchFamily="2" charset="-128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691680" y="332656"/>
            <a:ext cx="360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solidFill>
                  <a:srgbClr val="0066CC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일과를 관리하는 서비스</a:t>
            </a:r>
            <a:endParaRPr lang="ko-KR" altLang="en-US" sz="2400" dirty="0">
              <a:solidFill>
                <a:srgbClr val="0066CC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pic>
        <p:nvPicPr>
          <p:cNvPr id="10" name="Picture 7" descr="C:\Users\SAMSUNG\Documents\Downloads\icon\cd01e9c9b9e961e1c896e5556cb7b159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5956" y="3645024"/>
            <a:ext cx="988447" cy="988447"/>
          </a:xfrm>
          <a:prstGeom prst="rect">
            <a:avLst/>
          </a:prstGeom>
          <a:noFill/>
          <a:effectLst>
            <a:outerShdw blurRad="203200" dist="114300" dir="5400000" sx="90000" sy="-19000" rotWithShape="0">
              <a:prstClr val="black">
                <a:alpha val="15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C:\Users\SAMSUNG\Documents\Downloads\icon\2be2ca926700f0c48c1c3fce01f7a635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0122" y="3645024"/>
            <a:ext cx="988447" cy="988447"/>
          </a:xfrm>
          <a:prstGeom prst="rect">
            <a:avLst/>
          </a:prstGeom>
          <a:noFill/>
          <a:effectLst>
            <a:outerShdw blurRad="203200" dist="114300" dir="5400000" sx="90000" sy="-19000" rotWithShape="0">
              <a:prstClr val="black">
                <a:alpha val="15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그룹 12"/>
          <p:cNvGrpSpPr/>
          <p:nvPr/>
        </p:nvGrpSpPr>
        <p:grpSpPr>
          <a:xfrm>
            <a:off x="7164288" y="3645024"/>
            <a:ext cx="985900" cy="988447"/>
            <a:chOff x="6453508" y="1358770"/>
            <a:chExt cx="1277271" cy="1277271"/>
          </a:xfrm>
          <a:effectLst>
            <a:outerShdw blurRad="203200" dist="114300" dir="5400000" sx="90000" sy="-19000" rotWithShape="0">
              <a:prstClr val="black">
                <a:alpha val="15000"/>
              </a:prstClr>
            </a:outerShdw>
          </a:effectLst>
        </p:grpSpPr>
        <p:pic>
          <p:nvPicPr>
            <p:cNvPr id="15" name="Picture 15" descr="C:\Users\SAMSUNG\Documents\Downloads\a3a7d369beb24c9a64624733ff1adc49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53508" y="1358770"/>
              <a:ext cx="1277271" cy="12772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14" descr="C:\Users\SAMSUNG\Documents\Downloads\350535775bacf8237f0c26da0bb3460b.pn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05359" y="1628738"/>
              <a:ext cx="525420" cy="5254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7" name="그룹 16"/>
            <p:cNvGrpSpPr/>
            <p:nvPr/>
          </p:nvGrpSpPr>
          <p:grpSpPr>
            <a:xfrm>
              <a:off x="6824802" y="1994274"/>
              <a:ext cx="334756" cy="205815"/>
              <a:chOff x="6102170" y="368660"/>
              <a:chExt cx="823900" cy="644370"/>
            </a:xfrm>
          </p:grpSpPr>
          <p:cxnSp>
            <p:nvCxnSpPr>
              <p:cNvPr id="21" name="직선 연결선 20"/>
              <p:cNvCxnSpPr/>
              <p:nvPr/>
            </p:nvCxnSpPr>
            <p:spPr>
              <a:xfrm>
                <a:off x="6102170" y="725427"/>
                <a:ext cx="284330" cy="287603"/>
              </a:xfrm>
              <a:prstGeom prst="line">
                <a:avLst/>
              </a:prstGeom>
              <a:ln w="57150">
                <a:solidFill>
                  <a:srgbClr val="577CB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/>
              <p:cNvCxnSpPr/>
              <p:nvPr/>
            </p:nvCxnSpPr>
            <p:spPr>
              <a:xfrm flipV="1">
                <a:off x="6307913" y="368660"/>
                <a:ext cx="618157" cy="644370"/>
              </a:xfrm>
              <a:prstGeom prst="line">
                <a:avLst/>
              </a:prstGeom>
              <a:ln w="57150">
                <a:solidFill>
                  <a:srgbClr val="577CB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그룹 17"/>
            <p:cNvGrpSpPr/>
            <p:nvPr/>
          </p:nvGrpSpPr>
          <p:grpSpPr>
            <a:xfrm>
              <a:off x="6824802" y="1763517"/>
              <a:ext cx="334756" cy="205815"/>
              <a:chOff x="6102170" y="368660"/>
              <a:chExt cx="823900" cy="644370"/>
            </a:xfrm>
          </p:grpSpPr>
          <p:cxnSp>
            <p:nvCxnSpPr>
              <p:cNvPr id="19" name="직선 연결선 18"/>
              <p:cNvCxnSpPr/>
              <p:nvPr/>
            </p:nvCxnSpPr>
            <p:spPr>
              <a:xfrm>
                <a:off x="6102170" y="725427"/>
                <a:ext cx="284330" cy="287603"/>
              </a:xfrm>
              <a:prstGeom prst="line">
                <a:avLst/>
              </a:prstGeom>
              <a:ln w="57150">
                <a:solidFill>
                  <a:srgbClr val="577CB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/>
              <p:cNvCxnSpPr/>
              <p:nvPr/>
            </p:nvCxnSpPr>
            <p:spPr>
              <a:xfrm flipV="1">
                <a:off x="6307913" y="368660"/>
                <a:ext cx="618157" cy="644370"/>
              </a:xfrm>
              <a:prstGeom prst="line">
                <a:avLst/>
              </a:prstGeom>
              <a:ln w="57150">
                <a:solidFill>
                  <a:srgbClr val="577CB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462686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3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5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3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4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1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4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3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3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3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SAMSUNG\Desktop\기획서및 회의록\발표ppt\#balance_3조_샘플 이미지\201509211644718_DLVSICAJ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8520" y="-27384"/>
            <a:ext cx="10171591" cy="6885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-756591" y="2595"/>
            <a:ext cx="9913066" cy="6855405"/>
          </a:xfrm>
          <a:prstGeom prst="rect">
            <a:avLst/>
          </a:prstGeom>
          <a:solidFill>
            <a:srgbClr val="27282C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2987824" y="2348880"/>
            <a:ext cx="334837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altLang="ko-KR" sz="660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</a:t>
            </a:r>
          </a:p>
          <a:p>
            <a:pPr algn="ctr">
              <a:spcAft>
                <a:spcPts val="600"/>
              </a:spcAft>
            </a:pPr>
            <a:r>
              <a:rPr lang="en-US" altLang="ko-KR" sz="2800" spc="300" dirty="0" smtClean="0">
                <a:solidFill>
                  <a:schemeClr val="bg1"/>
                </a:solidFill>
              </a:rPr>
              <a:t>{</a:t>
            </a:r>
            <a:r>
              <a:rPr lang="ko-KR" altLang="en-US" sz="2800" spc="300" dirty="0" smtClean="0">
                <a:solidFill>
                  <a:schemeClr val="bg1"/>
                </a:solidFill>
              </a:rPr>
              <a:t>서비스소개</a:t>
            </a:r>
            <a:r>
              <a:rPr lang="en-US" altLang="ko-KR" sz="2800" spc="300" dirty="0" smtClean="0">
                <a:solidFill>
                  <a:schemeClr val="bg1"/>
                </a:solidFill>
              </a:rPr>
              <a:t>}</a:t>
            </a:r>
            <a:endParaRPr lang="en-US" altLang="ko-KR" sz="3200" spc="300" dirty="0" smtClean="0">
              <a:solidFill>
                <a:schemeClr val="bg1"/>
              </a:solidFill>
            </a:endParaRPr>
          </a:p>
          <a:p>
            <a:pPr algn="ctr">
              <a:spcAft>
                <a:spcPts val="600"/>
              </a:spcAft>
            </a:pPr>
            <a:r>
              <a:rPr lang="en-US" altLang="ko-KR" dirty="0" smtClean="0">
                <a:solidFill>
                  <a:schemeClr val="bg1"/>
                </a:solidFill>
              </a:rPr>
              <a:t>Daily Partner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9958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" name="오각형 2047"/>
          <p:cNvSpPr/>
          <p:nvPr/>
        </p:nvSpPr>
        <p:spPr>
          <a:xfrm>
            <a:off x="817540" y="5408235"/>
            <a:ext cx="1447129" cy="531877"/>
          </a:xfrm>
          <a:prstGeom prst="homePlate">
            <a:avLst/>
          </a:prstGeom>
          <a:solidFill>
            <a:srgbClr val="00C5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07504" y="404664"/>
            <a:ext cx="16561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02UtsukushiMincho" panose="02000600000000000000" pitchFamily="2" charset="-128"/>
                <a:ea typeface="02UtsukushiMincho" panose="02000600000000000000" pitchFamily="2" charset="-128"/>
              </a:rPr>
              <a:t>2</a:t>
            </a:r>
            <a:r>
              <a:rPr lang="en-US" altLang="ko-KR" sz="1400" dirty="0" smtClean="0">
                <a:latin typeface="02UtsukushiMincho" panose="02000600000000000000" pitchFamily="2" charset="-128"/>
                <a:ea typeface="02UtsukushiMincho" panose="02000600000000000000" pitchFamily="2" charset="-128"/>
              </a:rPr>
              <a:t>. </a:t>
            </a:r>
            <a:r>
              <a:rPr lang="ko-KR" altLang="en-US" sz="1400" dirty="0" smtClean="0">
                <a:latin typeface="02UtsukushiMincho" panose="02000600000000000000" pitchFamily="2" charset="-128"/>
                <a:ea typeface="02UtsukushiMincho" panose="02000600000000000000" pitchFamily="2" charset="-128"/>
              </a:rPr>
              <a:t>서비스 소개</a:t>
            </a:r>
            <a:endParaRPr lang="ko-KR" altLang="en-US" sz="1400" dirty="0">
              <a:latin typeface="02UtsukushiMincho" panose="02000600000000000000" pitchFamily="2" charset="-128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91680" y="332656"/>
            <a:ext cx="360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srgbClr val="0066CC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Core Value </a:t>
            </a:r>
            <a:r>
              <a:rPr lang="ko-KR" altLang="en-US" sz="2400" dirty="0" smtClean="0">
                <a:solidFill>
                  <a:srgbClr val="0066CC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핵심가치</a:t>
            </a:r>
            <a:endParaRPr lang="ko-KR" altLang="en-US" sz="2400" dirty="0">
              <a:solidFill>
                <a:srgbClr val="0066CC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2688744" y="3166514"/>
            <a:ext cx="2034634" cy="1696266"/>
            <a:chOff x="2701281" y="1439997"/>
            <a:chExt cx="2385766" cy="1989004"/>
          </a:xfrm>
        </p:grpSpPr>
        <p:sp>
          <p:nvSpPr>
            <p:cNvPr id="19" name="타원 18"/>
            <p:cNvSpPr/>
            <p:nvPr/>
          </p:nvSpPr>
          <p:spPr>
            <a:xfrm>
              <a:off x="2917533" y="1439997"/>
              <a:ext cx="1989004" cy="1989004"/>
            </a:xfrm>
            <a:prstGeom prst="teardrop">
              <a:avLst/>
            </a:prstGeom>
            <a:solidFill>
              <a:srgbClr val="00C5CC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701281" y="1712145"/>
              <a:ext cx="2385766" cy="1370203"/>
            </a:xfrm>
            <a:prstGeom prst="teardrop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3200" dirty="0" smtClean="0">
                  <a:solidFill>
                    <a:schemeClr val="bg1"/>
                  </a:solidFill>
                </a:rPr>
                <a:t>시각</a:t>
              </a:r>
              <a:r>
                <a:rPr lang="ko-KR" altLang="en-US" sz="3200" dirty="0">
                  <a:solidFill>
                    <a:schemeClr val="bg1"/>
                  </a:solidFill>
                </a:rPr>
                <a:t>화</a:t>
              </a:r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4693920" y="1398240"/>
            <a:ext cx="1696267" cy="1696266"/>
            <a:chOff x="2917532" y="1439998"/>
            <a:chExt cx="1989005" cy="1989005"/>
          </a:xfrm>
        </p:grpSpPr>
        <p:sp>
          <p:nvSpPr>
            <p:cNvPr id="25" name="타원 24"/>
            <p:cNvSpPr/>
            <p:nvPr/>
          </p:nvSpPr>
          <p:spPr>
            <a:xfrm rot="10800000">
              <a:off x="2917533" y="1439998"/>
              <a:ext cx="1989004" cy="1989005"/>
            </a:xfrm>
            <a:prstGeom prst="teardrop">
              <a:avLst/>
            </a:prstGeom>
            <a:solidFill>
              <a:srgbClr val="E0E8E8">
                <a:alpha val="70000"/>
              </a:srgbClr>
            </a:solidFill>
            <a:ln w="12700">
              <a:solidFill>
                <a:srgbClr val="E0E8E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2917532" y="1821911"/>
              <a:ext cx="1989005" cy="1168540"/>
            </a:xfrm>
            <a:prstGeom prst="teardrop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3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공유</a:t>
              </a:r>
              <a:endParaRPr lang="ko-KR" altLang="en-US" sz="32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2921454" y="1398240"/>
            <a:ext cx="1711506" cy="1696266"/>
            <a:chOff x="2917533" y="1439996"/>
            <a:chExt cx="2006874" cy="1989003"/>
          </a:xfrm>
        </p:grpSpPr>
        <p:sp>
          <p:nvSpPr>
            <p:cNvPr id="3" name="눈물 방울 2"/>
            <p:cNvSpPr/>
            <p:nvPr/>
          </p:nvSpPr>
          <p:spPr>
            <a:xfrm rot="5400000">
              <a:off x="2917533" y="1439996"/>
              <a:ext cx="1989003" cy="1989004"/>
            </a:xfrm>
            <a:prstGeom prst="teardrop">
              <a:avLst>
                <a:gd name="adj" fmla="val 100306"/>
              </a:avLst>
            </a:prstGeom>
            <a:solidFill>
              <a:srgbClr val="577CBD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935402" y="1953099"/>
              <a:ext cx="1989005" cy="7483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3200" dirty="0" smtClean="0">
                  <a:solidFill>
                    <a:schemeClr val="bg1"/>
                  </a:solidFill>
                </a:rPr>
                <a:t>통합</a:t>
              </a:r>
              <a:endParaRPr lang="ko-KR" altLang="en-US" sz="3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4632960" y="2998231"/>
            <a:ext cx="1696266" cy="1968483"/>
            <a:chOff x="3851920" y="4329364"/>
            <a:chExt cx="1989005" cy="2308200"/>
          </a:xfrm>
        </p:grpSpPr>
        <p:grpSp>
          <p:nvGrpSpPr>
            <p:cNvPr id="21" name="그룹 20"/>
            <p:cNvGrpSpPr/>
            <p:nvPr/>
          </p:nvGrpSpPr>
          <p:grpSpPr>
            <a:xfrm>
              <a:off x="3851920" y="4329364"/>
              <a:ext cx="1989005" cy="2308200"/>
              <a:chOff x="2917532" y="1260241"/>
              <a:chExt cx="1989005" cy="2308200"/>
            </a:xfrm>
          </p:grpSpPr>
          <p:sp>
            <p:nvSpPr>
              <p:cNvPr id="22" name="타원 21"/>
              <p:cNvSpPr/>
              <p:nvPr/>
            </p:nvSpPr>
            <p:spPr>
              <a:xfrm rot="16200000">
                <a:off x="2917533" y="1439997"/>
                <a:ext cx="1989004" cy="1989004"/>
              </a:xfrm>
              <a:prstGeom prst="teardrop">
                <a:avLst/>
              </a:prstGeom>
              <a:solidFill>
                <a:srgbClr val="27282C">
                  <a:alpha val="7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2917532" y="1260241"/>
                <a:ext cx="1989005" cy="2308200"/>
              </a:xfrm>
              <a:prstGeom prst="teardrop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3000" dirty="0" smtClean="0">
                    <a:solidFill>
                      <a:schemeClr val="bg1"/>
                    </a:solidFill>
                  </a:rPr>
                  <a:t>저장</a:t>
                </a:r>
                <a:endParaRPr lang="en-US" altLang="ko-KR" sz="3000" dirty="0" smtClean="0">
                  <a:solidFill>
                    <a:schemeClr val="bg1"/>
                  </a:solidFill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3000" dirty="0" smtClean="0">
                    <a:solidFill>
                      <a:schemeClr val="bg1"/>
                    </a:solidFill>
                  </a:rPr>
                  <a:t>분석</a:t>
                </a:r>
                <a:endParaRPr lang="en-US" altLang="ko-KR" sz="3000" dirty="0" smtClean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2" name="직사각형 11"/>
            <p:cNvSpPr/>
            <p:nvPr/>
          </p:nvSpPr>
          <p:spPr>
            <a:xfrm>
              <a:off x="4569527" y="4779282"/>
              <a:ext cx="584271" cy="1298377"/>
            </a:xfrm>
            <a:prstGeom prst="teardrop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ko-KR" sz="3600" dirty="0" smtClean="0">
                  <a:solidFill>
                    <a:schemeClr val="bg1"/>
                  </a:solidFill>
                </a:rPr>
                <a:t>･</a:t>
              </a:r>
              <a:endParaRPr lang="en-US" altLang="ko-KR" sz="3600" dirty="0">
                <a:solidFill>
                  <a:schemeClr val="bg1"/>
                </a:solidFill>
              </a:endParaRPr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219136" y="1345173"/>
            <a:ext cx="246960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400" spc="150" dirty="0" smtClean="0"/>
              <a:t>Front-end : </a:t>
            </a:r>
            <a:r>
              <a:rPr lang="ko-KR" altLang="en-US" sz="1400" spc="150" dirty="0" err="1" smtClean="0"/>
              <a:t>대시보드</a:t>
            </a:r>
            <a:endParaRPr lang="en-US" altLang="ko-KR" sz="1400" spc="150" dirty="0" smtClean="0"/>
          </a:p>
          <a:p>
            <a:pPr algn="r">
              <a:lnSpc>
                <a:spcPct val="150000"/>
              </a:lnSpc>
            </a:pPr>
            <a:r>
              <a:rPr lang="en-US" altLang="ko-KR" sz="1400" spc="150" dirty="0" smtClean="0"/>
              <a:t>Back-end : </a:t>
            </a:r>
            <a:r>
              <a:rPr lang="ko-KR" altLang="en-US" sz="1400" spc="150" dirty="0" smtClean="0"/>
              <a:t>날짜로 연동</a:t>
            </a:r>
            <a:endParaRPr lang="ko-KR" altLang="en-US" sz="1400" spc="150" dirty="0"/>
          </a:p>
        </p:txBody>
      </p:sp>
      <p:sp>
        <p:nvSpPr>
          <p:cNvPr id="28" name="다이아몬드 27"/>
          <p:cNvSpPr/>
          <p:nvPr/>
        </p:nvSpPr>
        <p:spPr>
          <a:xfrm>
            <a:off x="3583320" y="2570695"/>
            <a:ext cx="2083767" cy="1078102"/>
          </a:xfrm>
          <a:prstGeom prst="diamond">
            <a:avLst/>
          </a:prstGeom>
          <a:solidFill>
            <a:schemeClr val="bg1">
              <a:alpha val="9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/>
          <p:cNvSpPr txBox="1"/>
          <p:nvPr/>
        </p:nvSpPr>
        <p:spPr>
          <a:xfrm>
            <a:off x="3621587" y="2780186"/>
            <a:ext cx="19890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 smtClean="0">
                <a:solidFill>
                  <a:srgbClr val="27282C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일과정보</a:t>
            </a:r>
            <a:r>
              <a:rPr lang="ko-KR" altLang="en-US" sz="2400" dirty="0" smtClean="0">
                <a:solidFill>
                  <a:srgbClr val="27282C"/>
                </a:solidFill>
              </a:rPr>
              <a:t>의</a:t>
            </a:r>
            <a:endParaRPr lang="ko-KR" altLang="en-US" sz="2400" dirty="0">
              <a:solidFill>
                <a:srgbClr val="27282C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648706" y="4364362"/>
            <a:ext cx="691046" cy="3793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spc="300" dirty="0" smtClean="0"/>
              <a:t>지도</a:t>
            </a:r>
            <a:endParaRPr lang="ko-KR" altLang="en-US" sz="1400" spc="300" dirty="0"/>
          </a:p>
        </p:txBody>
      </p:sp>
      <p:sp>
        <p:nvSpPr>
          <p:cNvPr id="34" name="TextBox 33"/>
          <p:cNvSpPr txBox="1"/>
          <p:nvPr/>
        </p:nvSpPr>
        <p:spPr>
          <a:xfrm>
            <a:off x="6697298" y="4405890"/>
            <a:ext cx="233919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spc="300" dirty="0" smtClean="0"/>
              <a:t>캘린더</a:t>
            </a:r>
            <a:r>
              <a:rPr lang="en-US" altLang="ko-KR" sz="1400" spc="300" dirty="0" smtClean="0"/>
              <a:t>, To-Do, </a:t>
            </a:r>
            <a:r>
              <a:rPr lang="ko-KR" altLang="en-US" sz="1400" spc="300" dirty="0" smtClean="0"/>
              <a:t>파일</a:t>
            </a:r>
            <a:r>
              <a:rPr lang="en-US" altLang="ko-KR" sz="1400" spc="300" dirty="0" smtClean="0"/>
              <a:t>, </a:t>
            </a:r>
            <a:r>
              <a:rPr lang="ko-KR" altLang="en-US" sz="1400" spc="300" dirty="0" smtClean="0"/>
              <a:t>통계</a:t>
            </a:r>
            <a:r>
              <a:rPr lang="en-US" altLang="ko-KR" sz="1400" spc="300" dirty="0" smtClean="0"/>
              <a:t>(</a:t>
            </a:r>
            <a:r>
              <a:rPr lang="ko-KR" altLang="en-US" sz="1400" spc="300" dirty="0" smtClean="0"/>
              <a:t>그래프</a:t>
            </a:r>
            <a:r>
              <a:rPr lang="en-US" altLang="ko-KR" sz="1400" spc="300" dirty="0" smtClean="0"/>
              <a:t>)</a:t>
            </a:r>
            <a:endParaRPr lang="ko-KR" altLang="en-US" sz="1400" spc="300" dirty="0"/>
          </a:p>
        </p:txBody>
      </p:sp>
      <p:sp>
        <p:nvSpPr>
          <p:cNvPr id="35" name="TextBox 34"/>
          <p:cNvSpPr txBox="1"/>
          <p:nvPr/>
        </p:nvSpPr>
        <p:spPr>
          <a:xfrm>
            <a:off x="7020272" y="1252778"/>
            <a:ext cx="691046" cy="3793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spc="300" dirty="0" smtClean="0"/>
              <a:t>그</a:t>
            </a:r>
            <a:r>
              <a:rPr lang="ko-KR" altLang="en-US" sz="1400" spc="300" dirty="0"/>
              <a:t>룹</a:t>
            </a:r>
          </a:p>
        </p:txBody>
      </p:sp>
      <p:sp>
        <p:nvSpPr>
          <p:cNvPr id="30" name="설명선 2(강조선) 29"/>
          <p:cNvSpPr/>
          <p:nvPr/>
        </p:nvSpPr>
        <p:spPr>
          <a:xfrm flipH="1">
            <a:off x="179512" y="1457047"/>
            <a:ext cx="2361304" cy="534457"/>
          </a:xfrm>
          <a:prstGeom prst="accentCallout2">
            <a:avLst>
              <a:gd name="adj1" fmla="val 24453"/>
              <a:gd name="adj2" fmla="val -6397"/>
              <a:gd name="adj3" fmla="val 24141"/>
              <a:gd name="adj4" fmla="val -21437"/>
              <a:gd name="adj5" fmla="val 69837"/>
              <a:gd name="adj6" fmla="val -38278"/>
            </a:avLst>
          </a:prstGeom>
          <a:noFill/>
          <a:ln w="12700">
            <a:solidFill>
              <a:srgbClr val="2728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설명선 2(강조선) 36"/>
          <p:cNvSpPr/>
          <p:nvPr/>
        </p:nvSpPr>
        <p:spPr>
          <a:xfrm flipV="1">
            <a:off x="6833282" y="4451610"/>
            <a:ext cx="2275222" cy="576064"/>
          </a:xfrm>
          <a:prstGeom prst="accentCallout2">
            <a:avLst>
              <a:gd name="adj1" fmla="val 53142"/>
              <a:gd name="adj2" fmla="val -6993"/>
              <a:gd name="adj3" fmla="val 55681"/>
              <a:gd name="adj4" fmla="val -18806"/>
              <a:gd name="adj5" fmla="val 133664"/>
              <a:gd name="adj6" fmla="val -35280"/>
            </a:avLst>
          </a:prstGeom>
          <a:noFill/>
          <a:ln w="12700">
            <a:solidFill>
              <a:srgbClr val="2728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설명선 2(강조선) 37"/>
          <p:cNvSpPr/>
          <p:nvPr/>
        </p:nvSpPr>
        <p:spPr>
          <a:xfrm>
            <a:off x="7175851" y="1316526"/>
            <a:ext cx="795042" cy="338362"/>
          </a:xfrm>
          <a:prstGeom prst="accentCallout2">
            <a:avLst>
              <a:gd name="adj1" fmla="val 53142"/>
              <a:gd name="adj2" fmla="val -26162"/>
              <a:gd name="adj3" fmla="val 52916"/>
              <a:gd name="adj4" fmla="val -60978"/>
              <a:gd name="adj5" fmla="val 196692"/>
              <a:gd name="adj6" fmla="val -133041"/>
            </a:avLst>
          </a:prstGeom>
          <a:noFill/>
          <a:ln w="12700">
            <a:solidFill>
              <a:srgbClr val="2728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설명선 2(강조선) 38"/>
          <p:cNvSpPr/>
          <p:nvPr/>
        </p:nvSpPr>
        <p:spPr>
          <a:xfrm flipH="1">
            <a:off x="1648706" y="4421130"/>
            <a:ext cx="691046" cy="353452"/>
          </a:xfrm>
          <a:prstGeom prst="accentCallout2">
            <a:avLst>
              <a:gd name="adj1" fmla="val 60599"/>
              <a:gd name="adj2" fmla="val 16939"/>
              <a:gd name="adj3" fmla="val 60957"/>
              <a:gd name="adj4" fmla="val -33300"/>
              <a:gd name="adj5" fmla="val -30395"/>
              <a:gd name="adj6" fmla="val -108767"/>
            </a:avLst>
          </a:prstGeom>
          <a:noFill/>
          <a:ln w="12700">
            <a:solidFill>
              <a:srgbClr val="2728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2135613" y="5479374"/>
            <a:ext cx="4027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브리핑</a:t>
            </a:r>
            <a:r>
              <a:rPr lang="en-US" altLang="ko-KR" dirty="0" smtClean="0"/>
              <a:t>, </a:t>
            </a:r>
            <a:r>
              <a:rPr lang="ko-KR" altLang="en-US" dirty="0" smtClean="0"/>
              <a:t>자동등록</a:t>
            </a:r>
            <a:r>
              <a:rPr lang="en-US" altLang="ko-KR" dirty="0" smtClean="0"/>
              <a:t>, </a:t>
            </a:r>
            <a:r>
              <a:rPr lang="ko-KR" altLang="en-US" dirty="0" smtClean="0"/>
              <a:t>커맨드</a:t>
            </a:r>
            <a:r>
              <a:rPr lang="en-US" altLang="ko-KR" dirty="0" smtClean="0"/>
              <a:t>, </a:t>
            </a:r>
            <a:r>
              <a:rPr lang="ko-KR" altLang="en-US" dirty="0" smtClean="0"/>
              <a:t>날씨</a:t>
            </a:r>
            <a:endParaRPr lang="ko-KR" altLang="en-US" dirty="0"/>
          </a:p>
        </p:txBody>
      </p:sp>
      <p:sp>
        <p:nvSpPr>
          <p:cNvPr id="2052" name="직각 삼각형 2051"/>
          <p:cNvSpPr/>
          <p:nvPr/>
        </p:nvSpPr>
        <p:spPr>
          <a:xfrm>
            <a:off x="817540" y="5479374"/>
            <a:ext cx="1178535" cy="463700"/>
          </a:xfrm>
          <a:prstGeom prst="rtTriangle">
            <a:avLst/>
          </a:prstGeom>
          <a:solidFill>
            <a:srgbClr val="009A9E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49" name="TextBox 2048"/>
          <p:cNvSpPr txBox="1"/>
          <p:nvPr/>
        </p:nvSpPr>
        <p:spPr>
          <a:xfrm>
            <a:off x="1044445" y="5436431"/>
            <a:ext cx="12348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solidFill>
                  <a:schemeClr val="bg1"/>
                </a:solidFill>
              </a:rPr>
              <a:t>편의성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pic>
        <p:nvPicPr>
          <p:cNvPr id="40" name="Picture 3" descr="C:\Users\SAMSUNG\Documents\Downloads\0aa4f350fe2343d78bca3798ce0443d5-mal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5409280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0258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7504" y="404664"/>
            <a:ext cx="16561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02UtsukushiMincho" panose="02000600000000000000" pitchFamily="2" charset="-128"/>
                <a:ea typeface="02UtsukushiMincho" panose="02000600000000000000" pitchFamily="2" charset="-128"/>
              </a:rPr>
              <a:t>2</a:t>
            </a:r>
            <a:r>
              <a:rPr lang="en-US" altLang="ko-KR" sz="1400" dirty="0" smtClean="0">
                <a:latin typeface="02UtsukushiMincho" panose="02000600000000000000" pitchFamily="2" charset="-128"/>
                <a:ea typeface="02UtsukushiMincho" panose="02000600000000000000" pitchFamily="2" charset="-128"/>
              </a:rPr>
              <a:t>. </a:t>
            </a:r>
            <a:r>
              <a:rPr lang="ko-KR" altLang="en-US" sz="1400" dirty="0" smtClean="0">
                <a:latin typeface="02UtsukushiMincho" panose="02000600000000000000" pitchFamily="2" charset="-128"/>
                <a:ea typeface="02UtsukushiMincho" panose="02000600000000000000" pitchFamily="2" charset="-128"/>
              </a:rPr>
              <a:t>서비스 소개</a:t>
            </a:r>
            <a:endParaRPr lang="ko-KR" altLang="en-US" sz="1400" dirty="0">
              <a:latin typeface="02UtsukushiMincho" panose="02000600000000000000" pitchFamily="2" charset="-128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691680" y="332656"/>
            <a:ext cx="2304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solidFill>
                  <a:srgbClr val="0066CC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일과 정보 </a:t>
            </a:r>
            <a:r>
              <a:rPr lang="ko-KR" altLang="en-US" sz="2400" dirty="0" smtClean="0">
                <a:solidFill>
                  <a:srgbClr val="0066CC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통합</a:t>
            </a:r>
            <a:endParaRPr lang="ko-KR" altLang="en-US" sz="2400" dirty="0">
              <a:solidFill>
                <a:srgbClr val="0066CC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323528" y="1239433"/>
            <a:ext cx="4029503" cy="3680874"/>
            <a:chOff x="1592376" y="2572601"/>
            <a:chExt cx="6039964" cy="4509065"/>
          </a:xfrm>
          <a:effectLst>
            <a:reflection blurRad="6350" stA="52000" endA="300" endPos="35000" dir="5400000" sy="-100000" algn="bl" rotWithShape="0"/>
          </a:effectLst>
        </p:grpSpPr>
        <p:pic>
          <p:nvPicPr>
            <p:cNvPr id="5" name="Picture 2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0359"/>
            <a:stretch/>
          </p:blipFill>
          <p:spPr bwMode="auto">
            <a:xfrm>
              <a:off x="1592376" y="2572601"/>
              <a:ext cx="6013269" cy="24256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19070" y="4890426"/>
              <a:ext cx="6013270" cy="21912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7" name="TextBox 6"/>
          <p:cNvSpPr txBox="1"/>
          <p:nvPr/>
        </p:nvSpPr>
        <p:spPr>
          <a:xfrm>
            <a:off x="4572000" y="1248419"/>
            <a:ext cx="432048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pc="300" dirty="0" smtClean="0"/>
              <a:t>○</a:t>
            </a:r>
            <a:r>
              <a:rPr lang="en-US" altLang="ko-KR" b="1" spc="300" dirty="0" smtClean="0"/>
              <a:t>Front-end</a:t>
            </a:r>
            <a:r>
              <a:rPr lang="en-US" altLang="ko-KR" spc="300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sz="1600" dirty="0" smtClean="0"/>
              <a:t>메인 </a:t>
            </a:r>
            <a:r>
              <a:rPr lang="ko-KR" altLang="en-US" sz="1600" dirty="0" err="1" smtClean="0"/>
              <a:t>대시보드</a:t>
            </a:r>
            <a:endParaRPr lang="en-US" altLang="ko-KR" sz="1600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>
                <a:solidFill>
                  <a:srgbClr val="27282C"/>
                </a:solidFill>
              </a:rPr>
              <a:t>각 서비스를 </a:t>
            </a:r>
            <a:r>
              <a:rPr lang="ko-KR" altLang="en-US" dirty="0" err="1" smtClean="0">
                <a:solidFill>
                  <a:srgbClr val="27282C"/>
                </a:solidFill>
              </a:rPr>
              <a:t>위젯</a:t>
            </a:r>
            <a:r>
              <a:rPr lang="ko-KR" altLang="en-US" dirty="0" smtClean="0">
                <a:solidFill>
                  <a:srgbClr val="27282C"/>
                </a:solidFill>
              </a:rPr>
              <a:t> 형태로</a:t>
            </a:r>
            <a:r>
              <a:rPr lang="en-US" altLang="ko-KR" dirty="0" smtClean="0">
                <a:solidFill>
                  <a:srgbClr val="27282C"/>
                </a:solidFill>
              </a:rPr>
              <a:t>,</a:t>
            </a:r>
            <a:r>
              <a:rPr lang="ko-KR" altLang="en-US" dirty="0" smtClean="0">
                <a:solidFill>
                  <a:srgbClr val="27282C"/>
                </a:solidFill>
              </a:rPr>
              <a:t> 한 눈에 볼 수 있도록 배치</a:t>
            </a:r>
            <a:endParaRPr lang="ko-KR" altLang="en-US" dirty="0">
              <a:solidFill>
                <a:srgbClr val="27282C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81253" y="3442979"/>
            <a:ext cx="445524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pc="300" dirty="0" smtClean="0"/>
              <a:t>●</a:t>
            </a:r>
            <a:r>
              <a:rPr lang="en-US" altLang="ko-KR" b="1" spc="300" dirty="0" smtClean="0"/>
              <a:t>Back-end</a:t>
            </a:r>
            <a:r>
              <a:rPr lang="en-US" altLang="ko-KR" spc="300" dirty="0" smtClean="0"/>
              <a:t> :</a:t>
            </a:r>
            <a:r>
              <a:rPr lang="en-US" altLang="ko-KR" sz="1600" spc="-150" dirty="0" smtClean="0"/>
              <a:t> </a:t>
            </a:r>
            <a:r>
              <a:rPr lang="ko-KR" altLang="en-US" sz="1600" spc="-150" dirty="0" smtClean="0"/>
              <a:t>날짜를 기준으로 데이터 연동</a:t>
            </a:r>
            <a:endParaRPr lang="en-US" altLang="ko-KR" spc="-150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>
                <a:solidFill>
                  <a:srgbClr val="27282C"/>
                </a:solidFill>
              </a:rPr>
              <a:t> </a:t>
            </a:r>
            <a:r>
              <a:rPr lang="ko-KR" altLang="ko-KR" dirty="0">
                <a:solidFill>
                  <a:srgbClr val="27282C"/>
                </a:solidFill>
              </a:rPr>
              <a:t>캘린더</a:t>
            </a:r>
            <a:r>
              <a:rPr lang="en-US" altLang="ko-KR" dirty="0">
                <a:solidFill>
                  <a:srgbClr val="27282C"/>
                </a:solidFill>
              </a:rPr>
              <a:t> </a:t>
            </a:r>
            <a:r>
              <a:rPr lang="ko-KR" altLang="ko-KR" dirty="0" err="1">
                <a:solidFill>
                  <a:srgbClr val="27282C"/>
                </a:solidFill>
              </a:rPr>
              <a:t>위젯에서</a:t>
            </a:r>
            <a:r>
              <a:rPr lang="en-US" altLang="ko-KR" dirty="0">
                <a:solidFill>
                  <a:srgbClr val="27282C"/>
                </a:solidFill>
              </a:rPr>
              <a:t> </a:t>
            </a:r>
            <a:r>
              <a:rPr lang="ko-KR" altLang="ko-KR" dirty="0" smtClean="0">
                <a:solidFill>
                  <a:srgbClr val="27282C"/>
                </a:solidFill>
              </a:rPr>
              <a:t>알고</a:t>
            </a:r>
            <a:r>
              <a:rPr lang="en-US" altLang="ko-KR" dirty="0" smtClean="0">
                <a:solidFill>
                  <a:srgbClr val="27282C"/>
                </a:solidFill>
              </a:rPr>
              <a:t> </a:t>
            </a:r>
            <a:r>
              <a:rPr lang="ko-KR" altLang="ko-KR" dirty="0" smtClean="0">
                <a:solidFill>
                  <a:srgbClr val="27282C"/>
                </a:solidFill>
              </a:rPr>
              <a:t>싶은</a:t>
            </a:r>
            <a:r>
              <a:rPr lang="en-US" altLang="ko-KR" dirty="0" smtClean="0">
                <a:solidFill>
                  <a:srgbClr val="27282C"/>
                </a:solidFill>
              </a:rPr>
              <a:t> </a:t>
            </a:r>
            <a:r>
              <a:rPr lang="ko-KR" altLang="ko-KR" dirty="0">
                <a:solidFill>
                  <a:srgbClr val="27282C"/>
                </a:solidFill>
              </a:rPr>
              <a:t>날짜를</a:t>
            </a:r>
            <a:r>
              <a:rPr lang="en-US" altLang="ko-KR" dirty="0">
                <a:solidFill>
                  <a:srgbClr val="27282C"/>
                </a:solidFill>
              </a:rPr>
              <a:t> </a:t>
            </a:r>
            <a:r>
              <a:rPr lang="ko-KR" altLang="ko-KR" dirty="0" smtClean="0">
                <a:solidFill>
                  <a:srgbClr val="27282C"/>
                </a:solidFill>
              </a:rPr>
              <a:t>선택</a:t>
            </a:r>
            <a:r>
              <a:rPr lang="en-US" altLang="ko-KR" dirty="0" smtClean="0">
                <a:solidFill>
                  <a:srgbClr val="27282C"/>
                </a:solidFill>
              </a:rPr>
              <a:t> </a:t>
            </a:r>
            <a:r>
              <a:rPr lang="ko-KR" altLang="en-US" dirty="0" smtClean="0">
                <a:solidFill>
                  <a:srgbClr val="27282C"/>
                </a:solidFill>
              </a:rPr>
              <a:t>시</a:t>
            </a:r>
            <a:r>
              <a:rPr lang="en-US" altLang="ko-KR" dirty="0" smtClean="0">
                <a:solidFill>
                  <a:srgbClr val="27282C"/>
                </a:solidFill>
              </a:rPr>
              <a:t>, </a:t>
            </a:r>
            <a:r>
              <a:rPr lang="ko-KR" altLang="ko-KR" dirty="0">
                <a:solidFill>
                  <a:srgbClr val="27282C"/>
                </a:solidFill>
              </a:rPr>
              <a:t>다른</a:t>
            </a:r>
            <a:r>
              <a:rPr lang="en-US" altLang="ko-KR" dirty="0">
                <a:solidFill>
                  <a:srgbClr val="27282C"/>
                </a:solidFill>
              </a:rPr>
              <a:t> </a:t>
            </a:r>
            <a:r>
              <a:rPr lang="ko-KR" altLang="ko-KR" dirty="0">
                <a:solidFill>
                  <a:srgbClr val="27282C"/>
                </a:solidFill>
              </a:rPr>
              <a:t>서비스</a:t>
            </a:r>
            <a:r>
              <a:rPr lang="en-US" altLang="ko-KR" dirty="0">
                <a:solidFill>
                  <a:srgbClr val="27282C"/>
                </a:solidFill>
              </a:rPr>
              <a:t> </a:t>
            </a:r>
            <a:r>
              <a:rPr lang="ko-KR" altLang="ko-KR" dirty="0" err="1">
                <a:solidFill>
                  <a:srgbClr val="27282C"/>
                </a:solidFill>
              </a:rPr>
              <a:t>위젯도</a:t>
            </a:r>
            <a:r>
              <a:rPr lang="en-US" altLang="ko-KR" dirty="0">
                <a:solidFill>
                  <a:srgbClr val="27282C"/>
                </a:solidFill>
              </a:rPr>
              <a:t> </a:t>
            </a:r>
            <a:r>
              <a:rPr lang="ko-KR" altLang="ko-KR" dirty="0">
                <a:solidFill>
                  <a:srgbClr val="27282C"/>
                </a:solidFill>
              </a:rPr>
              <a:t>그</a:t>
            </a:r>
            <a:r>
              <a:rPr lang="en-US" altLang="ko-KR" dirty="0">
                <a:solidFill>
                  <a:srgbClr val="27282C"/>
                </a:solidFill>
              </a:rPr>
              <a:t> </a:t>
            </a:r>
            <a:r>
              <a:rPr lang="ko-KR" altLang="ko-KR" dirty="0">
                <a:solidFill>
                  <a:srgbClr val="27282C"/>
                </a:solidFill>
              </a:rPr>
              <a:t>날짜에</a:t>
            </a:r>
            <a:r>
              <a:rPr lang="en-US" altLang="ko-KR" dirty="0">
                <a:solidFill>
                  <a:srgbClr val="27282C"/>
                </a:solidFill>
              </a:rPr>
              <a:t> </a:t>
            </a:r>
            <a:r>
              <a:rPr lang="ko-KR" altLang="ko-KR" dirty="0">
                <a:solidFill>
                  <a:srgbClr val="27282C"/>
                </a:solidFill>
              </a:rPr>
              <a:t>맞는</a:t>
            </a:r>
            <a:r>
              <a:rPr lang="en-US" altLang="ko-KR" dirty="0">
                <a:solidFill>
                  <a:srgbClr val="27282C"/>
                </a:solidFill>
              </a:rPr>
              <a:t> </a:t>
            </a:r>
            <a:r>
              <a:rPr lang="ko-KR" altLang="ko-KR" dirty="0">
                <a:solidFill>
                  <a:srgbClr val="27282C"/>
                </a:solidFill>
              </a:rPr>
              <a:t>정보</a:t>
            </a:r>
            <a:r>
              <a:rPr lang="ko-KR" altLang="ko-KR" dirty="0" smtClean="0">
                <a:solidFill>
                  <a:srgbClr val="27282C"/>
                </a:solidFill>
              </a:rPr>
              <a:t>로</a:t>
            </a:r>
            <a:r>
              <a:rPr lang="en-US" altLang="ko-KR" dirty="0" smtClean="0">
                <a:solidFill>
                  <a:srgbClr val="27282C"/>
                </a:solidFill>
              </a:rPr>
              <a:t> </a:t>
            </a:r>
            <a:r>
              <a:rPr lang="ko-KR" altLang="ko-KR" dirty="0" smtClean="0">
                <a:solidFill>
                  <a:srgbClr val="27282C"/>
                </a:solidFill>
              </a:rPr>
              <a:t>바</a:t>
            </a:r>
            <a:r>
              <a:rPr lang="ko-KR" altLang="en-US" dirty="0" smtClean="0">
                <a:solidFill>
                  <a:srgbClr val="27282C"/>
                </a:solidFill>
              </a:rPr>
              <a:t>뀜</a:t>
            </a:r>
            <a:endParaRPr lang="ko-KR" altLang="en-US" dirty="0">
              <a:solidFill>
                <a:srgbClr val="27282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4751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명조체">
      <a:majorFont>
        <a:latin typeface="02UtsukushiMincho"/>
        <a:ea typeface="나눔명조"/>
        <a:cs typeface=""/>
      </a:majorFont>
      <a:minorFont>
        <a:latin typeface="02UtsukushiMincho"/>
        <a:ea typeface="나눔명조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1201</TotalTime>
  <Words>824</Words>
  <Application>Microsoft Office PowerPoint</Application>
  <PresentationFormat>화면 슬라이드 쇼(4:3)</PresentationFormat>
  <Paragraphs>159</Paragraphs>
  <Slides>18</Slides>
  <Notes>15</Notes>
  <HiddenSlides>1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9" baseType="lpstr">
      <vt:lpstr>굴림</vt:lpstr>
      <vt:lpstr>Arial</vt:lpstr>
      <vt:lpstr>02UtsukushiMincho</vt:lpstr>
      <vt:lpstr>맑은 고딕</vt:lpstr>
      <vt:lpstr>Kazesawa Regular</vt:lpstr>
      <vt:lpstr>나눔명조</vt:lpstr>
      <vt:lpstr>MS PGothic</vt:lpstr>
      <vt:lpstr>Arial Unicode MS</vt:lpstr>
      <vt:lpstr>나눔명조 ExtraBold</vt:lpstr>
      <vt:lpstr>나눔고딕 ExtraBold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君の名前</dc:title>
  <dc:creator>SAMSUNG</dc:creator>
  <cp:lastModifiedBy>SAMSUNG</cp:lastModifiedBy>
  <cp:revision>41</cp:revision>
  <dcterms:created xsi:type="dcterms:W3CDTF">2016-09-08T04:12:37Z</dcterms:created>
  <dcterms:modified xsi:type="dcterms:W3CDTF">2016-09-09T00:14:25Z</dcterms:modified>
</cp:coreProperties>
</file>